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46" r:id="rId3"/>
    <p:sldMasterId id="2147483840" r:id="rId4"/>
  </p:sldMasterIdLst>
  <p:notesMasterIdLst>
    <p:notesMasterId r:id="rId19"/>
  </p:notesMasterIdLst>
  <p:sldIdLst>
    <p:sldId id="6031" r:id="rId5"/>
    <p:sldId id="6307" r:id="rId6"/>
    <p:sldId id="6308" r:id="rId7"/>
    <p:sldId id="6309" r:id="rId8"/>
    <p:sldId id="6310" r:id="rId9"/>
    <p:sldId id="6321" r:id="rId10"/>
    <p:sldId id="6322" r:id="rId11"/>
    <p:sldId id="6311" r:id="rId12"/>
    <p:sldId id="6312" r:id="rId13"/>
    <p:sldId id="6313" r:id="rId14"/>
    <p:sldId id="6314" r:id="rId15"/>
    <p:sldId id="6315" r:id="rId16"/>
    <p:sldId id="4159" r:id="rId17"/>
    <p:sldId id="639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1E6"/>
    <a:srgbClr val="FFFFFF"/>
    <a:srgbClr val="264478"/>
    <a:srgbClr val="A5A5A5"/>
    <a:srgbClr val="997300"/>
    <a:srgbClr val="636363"/>
    <a:srgbClr val="698ED0"/>
    <a:srgbClr val="FFABAB"/>
    <a:srgbClr val="FF4F4F"/>
    <a:srgbClr val="FF9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50" autoAdjust="0"/>
    <p:restoredTop sz="86304" autoAdjust="0"/>
  </p:normalViewPr>
  <p:slideViewPr>
    <p:cSldViewPr snapToGrid="0">
      <p:cViewPr varScale="1">
        <p:scale>
          <a:sx n="59" d="100"/>
          <a:sy n="59" d="100"/>
        </p:scale>
        <p:origin x="1260" y="60"/>
      </p:cViewPr>
      <p:guideLst/>
    </p:cSldViewPr>
  </p:slideViewPr>
  <p:outlineViewPr>
    <p:cViewPr>
      <p:scale>
        <a:sx n="33" d="100"/>
        <a:sy n="33" d="100"/>
      </p:scale>
      <p:origin x="0" y="-48005"/>
    </p:cViewPr>
  </p:outlineViewPr>
  <p:notesTextViewPr>
    <p:cViewPr>
      <p:scale>
        <a:sx n="3" d="2"/>
        <a:sy n="3" d="2"/>
      </p:scale>
      <p:origin x="0" y="0"/>
    </p:cViewPr>
  </p:notesTextViewPr>
  <p:sorterViewPr>
    <p:cViewPr>
      <p:scale>
        <a:sx n="67" d="100"/>
        <a:sy n="6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D2F661-A994-4DC4-AFF1-1979793E28DF}" type="datetimeFigureOut">
              <a:rPr kumimoji="1" lang="ja-JP" altLang="en-US" smtClean="0"/>
              <a:t>2020/12/8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06416C-ADEC-4AF7-A968-9E5C24970F48}" type="slidenum">
              <a:rPr kumimoji="1" lang="ja-JP" altLang="en-US" smtClean="0"/>
              <a:t>‹#›</a:t>
            </a:fld>
            <a:endParaRPr kumimoji="1" lang="ja-JP" altLang="en-US"/>
          </a:p>
        </p:txBody>
      </p:sp>
    </p:spTree>
    <p:extLst>
      <p:ext uri="{BB962C8B-B14F-4D97-AF65-F5344CB8AC3E}">
        <p14:creationId xmlns:p14="http://schemas.microsoft.com/office/powerpoint/2010/main" val="170199190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9AB958-83C2-4C7A-9FB4-BBD9CCACF5C8}"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777930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3775" y="768350"/>
            <a:ext cx="5116513" cy="3836988"/>
          </a:xfrm>
        </p:spPr>
      </p:sp>
      <p:sp>
        <p:nvSpPr>
          <p:cNvPr id="3" name="ノート プレースホルダー 2"/>
          <p:cNvSpPr>
            <a:spLocks noGrp="1"/>
          </p:cNvSpPr>
          <p:nvPr>
            <p:ph type="body" idx="1"/>
          </p:nvPr>
        </p:nvSpPr>
        <p:spPr/>
        <p:txBody>
          <a:bodyPr/>
          <a:lstStyle/>
          <a:p>
            <a:endParaRPr kumimoji="1" lang="ja-JP" altLang="en-US" b="0"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76347-805E-4FFF-9923-2C031D7650CD}"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884810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3775" y="768350"/>
            <a:ext cx="5116513" cy="3836988"/>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76347-805E-4FFF-9923-2C031D7650CD}"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964800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3775" y="768350"/>
            <a:ext cx="5116513" cy="3836988"/>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76347-805E-4FFF-9923-2C031D7650CD}"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107256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3775" y="768350"/>
            <a:ext cx="5116513" cy="3836988"/>
          </a:xfrm>
        </p:spPr>
      </p:sp>
      <p:sp>
        <p:nvSpPr>
          <p:cNvPr id="3" name="ノート プレースホルダー 2"/>
          <p:cNvSpPr>
            <a:spLocks noGrp="1"/>
          </p:cNvSpPr>
          <p:nvPr>
            <p:ph type="body" idx="1"/>
          </p:nvPr>
        </p:nvSpPr>
        <p:spPr/>
        <p:txBody>
          <a:bodyPr/>
          <a:lstStyle/>
          <a:p>
            <a:endParaRPr kumimoji="1" lang="ja-JP" altLang="en-US" b="0"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76347-805E-4FFF-9923-2C031D7650CD}"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599858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日本のガイドラインでは、１５分連続なのか累積なのかは明示されていない。</a:t>
            </a: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760700-A81C-5F4D-8AB2-E25C547E51FA}" type="slidenum">
              <a:rPr kumimoji="1" lang="ja-JP" altLang="en-US" sz="13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1" lang="ja-JP" altLang="en-US" sz="13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46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3775" y="768350"/>
            <a:ext cx="5116513" cy="38369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76347-805E-4FFF-9923-2C031D7650CD}"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154835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9AB958-83C2-4C7A-9FB4-BBD9CCACF5C8}"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67823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5539"/>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215"/>
            </a:lvl1pPr>
            <a:lvl2pPr marL="422041" indent="0" algn="ctr">
              <a:buNone/>
              <a:defRPr sz="1846"/>
            </a:lvl2pPr>
            <a:lvl3pPr marL="844083" indent="0" algn="ctr">
              <a:buNone/>
              <a:defRPr sz="1662"/>
            </a:lvl3pPr>
            <a:lvl4pPr marL="1266124" indent="0" algn="ctr">
              <a:buNone/>
              <a:defRPr sz="1477"/>
            </a:lvl4pPr>
            <a:lvl5pPr marL="1688165" indent="0" algn="ctr">
              <a:buNone/>
              <a:defRPr sz="1477"/>
            </a:lvl5pPr>
            <a:lvl6pPr marL="2110207" indent="0" algn="ctr">
              <a:buNone/>
              <a:defRPr sz="1477"/>
            </a:lvl6pPr>
            <a:lvl7pPr marL="2532248" indent="0" algn="ctr">
              <a:buNone/>
              <a:defRPr sz="1477"/>
            </a:lvl7pPr>
            <a:lvl8pPr marL="2954289" indent="0" algn="ctr">
              <a:buNone/>
              <a:defRPr sz="1477"/>
            </a:lvl8pPr>
            <a:lvl9pPr marL="3376331" indent="0" algn="ctr">
              <a:buNone/>
              <a:defRPr sz="1477"/>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149736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254718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1"/>
            <a:ext cx="7886700" cy="2852737"/>
          </a:xfrm>
        </p:spPr>
        <p:txBody>
          <a:bodyPr anchor="b"/>
          <a:lstStyle>
            <a:lvl1pPr>
              <a:defRPr sz="5539"/>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9" y="4589466"/>
            <a:ext cx="7886700" cy="1500187"/>
          </a:xfrm>
        </p:spPr>
        <p:txBody>
          <a:bodyPr/>
          <a:lstStyle>
            <a:lvl1pPr marL="0" indent="0">
              <a:buNone/>
              <a:defRPr sz="2215">
                <a:solidFill>
                  <a:schemeClr val="tx1"/>
                </a:solidFill>
              </a:defRPr>
            </a:lvl1pPr>
            <a:lvl2pPr marL="422041" indent="0">
              <a:buNone/>
              <a:defRPr sz="1846">
                <a:solidFill>
                  <a:schemeClr val="tx1">
                    <a:tint val="75000"/>
                  </a:schemeClr>
                </a:solidFill>
              </a:defRPr>
            </a:lvl2pPr>
            <a:lvl3pPr marL="844083" indent="0">
              <a:buNone/>
              <a:defRPr sz="1662">
                <a:solidFill>
                  <a:schemeClr val="tx1">
                    <a:tint val="75000"/>
                  </a:schemeClr>
                </a:solidFill>
              </a:defRPr>
            </a:lvl3pPr>
            <a:lvl4pPr marL="1266124" indent="0">
              <a:buNone/>
              <a:defRPr sz="1477">
                <a:solidFill>
                  <a:schemeClr val="tx1">
                    <a:tint val="75000"/>
                  </a:schemeClr>
                </a:solidFill>
              </a:defRPr>
            </a:lvl4pPr>
            <a:lvl5pPr marL="1688165" indent="0">
              <a:buNone/>
              <a:defRPr sz="1477">
                <a:solidFill>
                  <a:schemeClr val="tx1">
                    <a:tint val="75000"/>
                  </a:schemeClr>
                </a:solidFill>
              </a:defRPr>
            </a:lvl5pPr>
            <a:lvl6pPr marL="2110207" indent="0">
              <a:buNone/>
              <a:defRPr sz="1477">
                <a:solidFill>
                  <a:schemeClr val="tx1">
                    <a:tint val="75000"/>
                  </a:schemeClr>
                </a:solidFill>
              </a:defRPr>
            </a:lvl6pPr>
            <a:lvl7pPr marL="2532248" indent="0">
              <a:buNone/>
              <a:defRPr sz="1477">
                <a:solidFill>
                  <a:schemeClr val="tx1">
                    <a:tint val="75000"/>
                  </a:schemeClr>
                </a:solidFill>
              </a:defRPr>
            </a:lvl7pPr>
            <a:lvl8pPr marL="2954289" indent="0">
              <a:buNone/>
              <a:defRPr sz="1477">
                <a:solidFill>
                  <a:schemeClr val="tx1">
                    <a:tint val="75000"/>
                  </a:schemeClr>
                </a:solidFill>
              </a:defRPr>
            </a:lvl8pPr>
            <a:lvl9pPr marL="3376331" indent="0">
              <a:buNone/>
              <a:defRPr sz="1477">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1731405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2274617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8"/>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1273086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131195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842294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954"/>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8"/>
            <a:ext cx="4629150" cy="4873625"/>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477"/>
            </a:lvl1pPr>
            <a:lvl2pPr marL="422041" indent="0">
              <a:buNone/>
              <a:defRPr sz="1292"/>
            </a:lvl2pPr>
            <a:lvl3pPr marL="844083" indent="0">
              <a:buNone/>
              <a:defRPr sz="1108"/>
            </a:lvl3pPr>
            <a:lvl4pPr marL="1266124" indent="0">
              <a:buNone/>
              <a:defRPr sz="923"/>
            </a:lvl4pPr>
            <a:lvl5pPr marL="1688165" indent="0">
              <a:buNone/>
              <a:defRPr sz="923"/>
            </a:lvl5pPr>
            <a:lvl6pPr marL="2110207" indent="0">
              <a:buNone/>
              <a:defRPr sz="923"/>
            </a:lvl6pPr>
            <a:lvl7pPr marL="2532248" indent="0">
              <a:buNone/>
              <a:defRPr sz="923"/>
            </a:lvl7pPr>
            <a:lvl8pPr marL="2954289" indent="0">
              <a:buNone/>
              <a:defRPr sz="923"/>
            </a:lvl8pPr>
            <a:lvl9pPr marL="3376331" indent="0">
              <a:buNone/>
              <a:defRPr sz="9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3433941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954"/>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477"/>
            </a:lvl1pPr>
            <a:lvl2pPr marL="422041" indent="0">
              <a:buNone/>
              <a:defRPr sz="1292"/>
            </a:lvl2pPr>
            <a:lvl3pPr marL="844083" indent="0">
              <a:buNone/>
              <a:defRPr sz="1108"/>
            </a:lvl3pPr>
            <a:lvl4pPr marL="1266124" indent="0">
              <a:buNone/>
              <a:defRPr sz="923"/>
            </a:lvl4pPr>
            <a:lvl5pPr marL="1688165" indent="0">
              <a:buNone/>
              <a:defRPr sz="923"/>
            </a:lvl5pPr>
            <a:lvl6pPr marL="2110207" indent="0">
              <a:buNone/>
              <a:defRPr sz="923"/>
            </a:lvl6pPr>
            <a:lvl7pPr marL="2532248" indent="0">
              <a:buNone/>
              <a:defRPr sz="923"/>
            </a:lvl7pPr>
            <a:lvl8pPr marL="2954289" indent="0">
              <a:buNone/>
              <a:defRPr sz="923"/>
            </a:lvl8pPr>
            <a:lvl9pPr marL="3376331" indent="0">
              <a:buNone/>
              <a:defRPr sz="9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3925775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2985569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14EF305-B959-410B-9108-A506005B6692}" type="datetimeFigureOut">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2857558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2446956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2374340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1749752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483606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3664309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3437123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1601943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1682091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570400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4111926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A1541F2-263D-4D1C-B9AB-CF865A8BB1D8}" type="datetimeFigureOut">
              <a:rPr kumimoji="1" lang="ja-JP" altLang="en-US" smtClean="0"/>
              <a:t>2020/12/8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253194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651"/>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133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2401779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126"/>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94606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984473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708281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186611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291297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084382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127294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9346023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9"/>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9"/>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288742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99FF103-013F-B542-A984-08B948CF548B}" type="datetime1">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36277560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E988D09-6C93-CB4F-AD87-E40F092F05BC}" type="datetime1">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26774778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2B65A49-756D-AF42-94C7-34C1448144A0}" type="datetime1">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1447278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208158B-88D1-DA44-8CAC-CE3CC38DC461}" type="datetime1">
              <a:rPr kumimoji="1" lang="ja-JP" altLang="en-US" smtClean="0"/>
              <a:t>2020/12/8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5329753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20C550D-0F9D-754E-A2B2-A4C7918219F2}" type="datetime1">
              <a:rPr kumimoji="1" lang="ja-JP" altLang="en-US" smtClean="0"/>
              <a:t>2020/12/8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12007385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F77EEB6-BA1B-CF40-AA41-2406E04EDB72}" type="datetime1">
              <a:rPr kumimoji="1" lang="ja-JP" altLang="en-US" smtClean="0"/>
              <a:t>2020/12/8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27056811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F3499-3DBB-FD46-B033-1FE3152BE292}" type="datetime1">
              <a:rPr kumimoji="1" lang="ja-JP" altLang="en-US" smtClean="0"/>
              <a:t>2020/12/8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4781067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C0AA510-4D9F-CD4B-9E5D-70511C7CF678}" type="datetime1">
              <a:rPr kumimoji="1" lang="ja-JP" altLang="en-US" smtClean="0"/>
              <a:t>2020/12/8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4738120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B86250C-446E-7C47-83EE-92921AF0678A}" type="datetime1">
              <a:rPr kumimoji="1" lang="ja-JP" altLang="en-US" smtClean="0"/>
              <a:t>2020/12/8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30968693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0BF7E57-49F1-BF4A-A8FD-5104961EDED3}" type="datetime1">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17336937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553E571-CFDD-6B44-8497-B91FA4C36425}" type="datetime1">
              <a:rPr kumimoji="1" lang="ja-JP" altLang="en-US" smtClean="0"/>
              <a:t>2020/12/8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24347747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457200" y="274638"/>
            <a:ext cx="8229600" cy="1143000"/>
          </a:xfrm>
        </p:spPr>
        <p:txBody>
          <a:bodyPr/>
          <a:lstStyle/>
          <a:p>
            <a:r>
              <a:rPr lang="ja-JP" altLang="en-US"/>
              <a:t>マスタ タイトルの書式設定</a:t>
            </a:r>
          </a:p>
        </p:txBody>
      </p:sp>
      <p:sp>
        <p:nvSpPr>
          <p:cNvPr id="3" name="コンテンツ プレースホルダ 2"/>
          <p:cNvSpPr>
            <a:spLocks noGrp="1"/>
          </p:cNvSpPr>
          <p:nvPr>
            <p:ph sz="quarter" idx="1"/>
          </p:nvPr>
        </p:nvSpPr>
        <p:spPr>
          <a:xfrm>
            <a:off x="457200" y="1600200"/>
            <a:ext cx="4038600"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4648200" y="1600200"/>
            <a:ext cx="4038600"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457200" y="3938588"/>
            <a:ext cx="4038600"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 5"/>
          <p:cNvSpPr>
            <a:spLocks noGrp="1"/>
          </p:cNvSpPr>
          <p:nvPr>
            <p:ph sz="quarter" idx="4"/>
          </p:nvPr>
        </p:nvSpPr>
        <p:spPr>
          <a:xfrm>
            <a:off x="4648200" y="3938588"/>
            <a:ext cx="4038600"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2DC392-B057-47F9-91A6-11C39D9F1A4A}" type="slidenum">
              <a:rPr kumimoji="1" lang="en-US" altLang="ja-JP" sz="12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2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725469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8"/>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108">
                <a:solidFill>
                  <a:schemeClr val="tx1">
                    <a:tint val="75000"/>
                  </a:schemeClr>
                </a:solidFill>
              </a:defRPr>
            </a:lvl1pPr>
          </a:lstStyle>
          <a:p>
            <a:fld id="{914EF305-B959-410B-9108-A506005B6692}" type="datetimeFigureOut">
              <a:rPr kumimoji="1" lang="ja-JP" altLang="en-US" smtClean="0"/>
              <a:t>2020/12/8</a:t>
            </a:fld>
            <a:endParaRPr kumimoji="1" lang="ja-JP" altLang="en-US"/>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1108">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108">
                <a:solidFill>
                  <a:schemeClr val="tx1">
                    <a:tint val="75000"/>
                  </a:schemeClr>
                </a:solidFill>
              </a:defRPr>
            </a:lvl1pPr>
          </a:lstStyle>
          <a:p>
            <a:fld id="{E4664E71-41F4-4DE0-856F-6D6CDFB24781}" type="slidenum">
              <a:rPr kumimoji="1" lang="ja-JP" altLang="en-US" smtClean="0"/>
              <a:t>‹#›</a:t>
            </a:fld>
            <a:endParaRPr kumimoji="1" lang="ja-JP" altLang="en-US"/>
          </a:p>
        </p:txBody>
      </p:sp>
    </p:spTree>
    <p:extLst>
      <p:ext uri="{BB962C8B-B14F-4D97-AF65-F5344CB8AC3E}">
        <p14:creationId xmlns:p14="http://schemas.microsoft.com/office/powerpoint/2010/main" val="31948469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44083" rtl="0" eaLnBrk="1" latinLnBrk="0" hangingPunct="1">
        <a:lnSpc>
          <a:spcPct val="90000"/>
        </a:lnSpc>
        <a:spcBef>
          <a:spcPct val="0"/>
        </a:spcBef>
        <a:buNone/>
        <a:defRPr kumimoji="1" sz="4062" kern="1200">
          <a:solidFill>
            <a:schemeClr val="tx1"/>
          </a:solidFill>
          <a:latin typeface="+mj-lt"/>
          <a:ea typeface="+mj-ea"/>
          <a:cs typeface="+mj-cs"/>
        </a:defRPr>
      </a:lvl1pPr>
    </p:titleStyle>
    <p:bodyStyle>
      <a:lvl1pPr marL="211021" indent="-211021" algn="l" defTabSz="844083" rtl="0" eaLnBrk="1" latinLnBrk="0" hangingPunct="1">
        <a:lnSpc>
          <a:spcPct val="90000"/>
        </a:lnSpc>
        <a:spcBef>
          <a:spcPts val="923"/>
        </a:spcBef>
        <a:buFont typeface="Arial" panose="020B0604020202020204" pitchFamily="34" charset="0"/>
        <a:buChar char="•"/>
        <a:defRPr kumimoji="1" sz="2585" kern="1200">
          <a:solidFill>
            <a:schemeClr val="tx1"/>
          </a:solidFill>
          <a:latin typeface="+mn-lt"/>
          <a:ea typeface="+mn-ea"/>
          <a:cs typeface="+mn-cs"/>
        </a:defRPr>
      </a:lvl1pPr>
      <a:lvl2pPr marL="633062" indent="-211021" algn="l" defTabSz="844083" rtl="0" eaLnBrk="1" latinLnBrk="0" hangingPunct="1">
        <a:lnSpc>
          <a:spcPct val="90000"/>
        </a:lnSpc>
        <a:spcBef>
          <a:spcPts val="462"/>
        </a:spcBef>
        <a:buFont typeface="Arial" panose="020B0604020202020204" pitchFamily="34" charset="0"/>
        <a:buChar char="•"/>
        <a:defRPr kumimoji="1" sz="2215" kern="1200">
          <a:solidFill>
            <a:schemeClr val="tx1"/>
          </a:solidFill>
          <a:latin typeface="+mn-lt"/>
          <a:ea typeface="+mn-ea"/>
          <a:cs typeface="+mn-cs"/>
        </a:defRPr>
      </a:lvl2pPr>
      <a:lvl3pPr marL="1055103" indent="-211021" algn="l" defTabSz="844083" rtl="0" eaLnBrk="1" latinLnBrk="0" hangingPunct="1">
        <a:lnSpc>
          <a:spcPct val="90000"/>
        </a:lnSpc>
        <a:spcBef>
          <a:spcPts val="462"/>
        </a:spcBef>
        <a:buFont typeface="Arial" panose="020B0604020202020204" pitchFamily="34" charset="0"/>
        <a:buChar char="•"/>
        <a:defRPr kumimoji="1" sz="1846" kern="1200">
          <a:solidFill>
            <a:schemeClr val="tx1"/>
          </a:solidFill>
          <a:latin typeface="+mn-lt"/>
          <a:ea typeface="+mn-ea"/>
          <a:cs typeface="+mn-cs"/>
        </a:defRPr>
      </a:lvl3pPr>
      <a:lvl4pPr marL="1477145"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4pPr>
      <a:lvl5pPr marL="1899186"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5pPr>
      <a:lvl6pPr marL="2321227"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6pPr>
      <a:lvl7pPr marL="2743269"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7pPr>
      <a:lvl8pPr marL="3165310"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8pPr>
      <a:lvl9pPr marL="3587351" indent="-211021" algn="l" defTabSz="844083" rtl="0" eaLnBrk="1" latinLnBrk="0" hangingPunct="1">
        <a:lnSpc>
          <a:spcPct val="90000"/>
        </a:lnSpc>
        <a:spcBef>
          <a:spcPts val="462"/>
        </a:spcBef>
        <a:buFont typeface="Arial" panose="020B0604020202020204" pitchFamily="34" charset="0"/>
        <a:buChar char="•"/>
        <a:defRPr kumimoji="1" sz="1662" kern="1200">
          <a:solidFill>
            <a:schemeClr val="tx1"/>
          </a:solidFill>
          <a:latin typeface="+mn-lt"/>
          <a:ea typeface="+mn-ea"/>
          <a:cs typeface="+mn-cs"/>
        </a:defRPr>
      </a:lvl9pPr>
    </p:bodyStyle>
    <p:otherStyle>
      <a:defPPr>
        <a:defRPr lang="en-US"/>
      </a:defPPr>
      <a:lvl1pPr marL="0" algn="l" defTabSz="844083" rtl="0" eaLnBrk="1" latinLnBrk="0" hangingPunct="1">
        <a:defRPr kumimoji="1" sz="1662" kern="1200">
          <a:solidFill>
            <a:schemeClr val="tx1"/>
          </a:solidFill>
          <a:latin typeface="+mn-lt"/>
          <a:ea typeface="+mn-ea"/>
          <a:cs typeface="+mn-cs"/>
        </a:defRPr>
      </a:lvl1pPr>
      <a:lvl2pPr marL="422041" algn="l" defTabSz="844083" rtl="0" eaLnBrk="1" latinLnBrk="0" hangingPunct="1">
        <a:defRPr kumimoji="1" sz="1662" kern="1200">
          <a:solidFill>
            <a:schemeClr val="tx1"/>
          </a:solidFill>
          <a:latin typeface="+mn-lt"/>
          <a:ea typeface="+mn-ea"/>
          <a:cs typeface="+mn-cs"/>
        </a:defRPr>
      </a:lvl2pPr>
      <a:lvl3pPr marL="844083" algn="l" defTabSz="844083" rtl="0" eaLnBrk="1" latinLnBrk="0" hangingPunct="1">
        <a:defRPr kumimoji="1" sz="1662" kern="1200">
          <a:solidFill>
            <a:schemeClr val="tx1"/>
          </a:solidFill>
          <a:latin typeface="+mn-lt"/>
          <a:ea typeface="+mn-ea"/>
          <a:cs typeface="+mn-cs"/>
        </a:defRPr>
      </a:lvl3pPr>
      <a:lvl4pPr marL="1266124" algn="l" defTabSz="844083" rtl="0" eaLnBrk="1" latinLnBrk="0" hangingPunct="1">
        <a:defRPr kumimoji="1" sz="1662" kern="1200">
          <a:solidFill>
            <a:schemeClr val="tx1"/>
          </a:solidFill>
          <a:latin typeface="+mn-lt"/>
          <a:ea typeface="+mn-ea"/>
          <a:cs typeface="+mn-cs"/>
        </a:defRPr>
      </a:lvl4pPr>
      <a:lvl5pPr marL="1688165" algn="l" defTabSz="844083" rtl="0" eaLnBrk="1" latinLnBrk="0" hangingPunct="1">
        <a:defRPr kumimoji="1" sz="1662" kern="1200">
          <a:solidFill>
            <a:schemeClr val="tx1"/>
          </a:solidFill>
          <a:latin typeface="+mn-lt"/>
          <a:ea typeface="+mn-ea"/>
          <a:cs typeface="+mn-cs"/>
        </a:defRPr>
      </a:lvl5pPr>
      <a:lvl6pPr marL="2110207" algn="l" defTabSz="844083" rtl="0" eaLnBrk="1" latinLnBrk="0" hangingPunct="1">
        <a:defRPr kumimoji="1" sz="1662" kern="1200">
          <a:solidFill>
            <a:schemeClr val="tx1"/>
          </a:solidFill>
          <a:latin typeface="+mn-lt"/>
          <a:ea typeface="+mn-ea"/>
          <a:cs typeface="+mn-cs"/>
        </a:defRPr>
      </a:lvl6pPr>
      <a:lvl7pPr marL="2532248" algn="l" defTabSz="844083" rtl="0" eaLnBrk="1" latinLnBrk="0" hangingPunct="1">
        <a:defRPr kumimoji="1" sz="1662" kern="1200">
          <a:solidFill>
            <a:schemeClr val="tx1"/>
          </a:solidFill>
          <a:latin typeface="+mn-lt"/>
          <a:ea typeface="+mn-ea"/>
          <a:cs typeface="+mn-cs"/>
        </a:defRPr>
      </a:lvl7pPr>
      <a:lvl8pPr marL="2954289" algn="l" defTabSz="844083" rtl="0" eaLnBrk="1" latinLnBrk="0" hangingPunct="1">
        <a:defRPr kumimoji="1" sz="1662" kern="1200">
          <a:solidFill>
            <a:schemeClr val="tx1"/>
          </a:solidFill>
          <a:latin typeface="+mn-lt"/>
          <a:ea typeface="+mn-ea"/>
          <a:cs typeface="+mn-cs"/>
        </a:defRPr>
      </a:lvl8pPr>
      <a:lvl9pPr marL="3376331" algn="l" defTabSz="844083" rtl="0" eaLnBrk="1" latinLnBrk="0" hangingPunct="1">
        <a:defRPr kumimoji="1"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1541F2-263D-4D1C-B9AB-CF865A8BB1D8}" type="datetimeFigureOut">
              <a:rPr kumimoji="1" lang="ja-JP" altLang="en-US" smtClean="0"/>
              <a:t>2020/12/8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E5EAE-3A58-41F0-9B86-92FC15F53E6F}" type="slidenum">
              <a:rPr kumimoji="1" lang="ja-JP" altLang="en-US" smtClean="0"/>
              <a:t>‹#›</a:t>
            </a:fld>
            <a:endParaRPr kumimoji="1" lang="ja-JP" altLang="en-US"/>
          </a:p>
        </p:txBody>
      </p:sp>
    </p:spTree>
    <p:extLst>
      <p:ext uri="{BB962C8B-B14F-4D97-AF65-F5344CB8AC3E}">
        <p14:creationId xmlns:p14="http://schemas.microsoft.com/office/powerpoint/2010/main" val="22164372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57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8B898-4D8D-4EF5-94BC-1AA291449660}" type="datetimeFigureOut">
              <a:rPr lang="ja-JP" altLang="en-US" smtClean="0">
                <a:solidFill>
                  <a:prstClr val="black">
                    <a:tint val="75000"/>
                  </a:prstClr>
                </a:solidFill>
              </a:rPr>
              <a:pPr/>
              <a:t>2020/12/8</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57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57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6079C-EA39-4BA9-8D33-2A45DAA61F9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9763007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BCC16A-E683-4D4C-8ACA-3D9738E418F1}" type="datetime1">
              <a:rPr kumimoji="1" lang="ja-JP" altLang="en-US" smtClean="0"/>
              <a:t>2020/12/8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AF244-392D-1C4B-8BD4-C1856BC78EF4}" type="slidenum">
              <a:rPr kumimoji="1" lang="ja-JP" altLang="en-US" smtClean="0"/>
              <a:t>‹#›</a:t>
            </a:fld>
            <a:endParaRPr kumimoji="1" lang="ja-JP" altLang="en-US"/>
          </a:p>
        </p:txBody>
      </p:sp>
    </p:spTree>
    <p:extLst>
      <p:ext uri="{BB962C8B-B14F-4D97-AF65-F5344CB8AC3E}">
        <p14:creationId xmlns:p14="http://schemas.microsoft.com/office/powerpoint/2010/main" val="3588196568"/>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4.xml.rels><?xml version="1.0" encoding="UTF-8" standalone="yes"?>
<Relationships xmlns="http://schemas.openxmlformats.org/package/2006/relationships"><Relationship Id="rId3" Type="http://schemas.microsoft.com/office/2007/relationships/media" Target="../media/media4.mp4"/><Relationship Id="rId7" Type="http://schemas.openxmlformats.org/officeDocument/2006/relationships/image" Target="../media/image5.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video" Target="../media/media4.mp4"/></Relationships>
</file>

<file path=ppt/slides/_rels/slide5.xml.rels><?xml version="1.0" encoding="UTF-8" standalone="yes"?>
<Relationships xmlns="http://schemas.openxmlformats.org/package/2006/relationships"><Relationship Id="rId3" Type="http://schemas.microsoft.com/office/2007/relationships/media" Target="../media/media6.mp4"/><Relationship Id="rId7" Type="http://schemas.openxmlformats.org/officeDocument/2006/relationships/image" Target="../media/image7.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png"/><Relationship Id="rId5" Type="http://schemas.openxmlformats.org/officeDocument/2006/relationships/slideLayout" Target="../slideLayouts/slideLayout2.xml"/><Relationship Id="rId4" Type="http://schemas.openxmlformats.org/officeDocument/2006/relationships/video" Target="../media/media6.mp4"/></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5.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9F69FA-2518-4445-A01E-71812834B901}"/>
              </a:ext>
            </a:extLst>
          </p:cNvPr>
          <p:cNvSpPr>
            <a:spLocks noGrp="1"/>
          </p:cNvSpPr>
          <p:nvPr>
            <p:ph type="ctrTitle"/>
          </p:nvPr>
        </p:nvSpPr>
        <p:spPr>
          <a:xfrm>
            <a:off x="0" y="2738402"/>
            <a:ext cx="9144000" cy="953577"/>
          </a:xfrm>
        </p:spPr>
        <p:txBody>
          <a:bodyPr>
            <a:normAutofit/>
          </a:bodyPr>
          <a:lstStyle/>
          <a:p>
            <a:pPr>
              <a:lnSpc>
                <a:spcPct val="150000"/>
              </a:lnSpc>
            </a:pPr>
            <a:r>
              <a:rPr lang="ja-JP" altLang="en-US" sz="3200" b="1" dirty="0">
                <a:latin typeface="+mn-ea"/>
                <a:ea typeface="+mn-ea"/>
              </a:rPr>
              <a:t>新型コロナウイルス感染対策の考え方</a:t>
            </a:r>
          </a:p>
        </p:txBody>
      </p:sp>
    </p:spTree>
    <p:extLst>
      <p:ext uri="{BB962C8B-B14F-4D97-AF65-F5344CB8AC3E}">
        <p14:creationId xmlns:p14="http://schemas.microsoft.com/office/powerpoint/2010/main" val="3594238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1E06867A-5EC2-4C1D-A6EE-3BBD495F70A8}"/>
              </a:ext>
            </a:extLst>
          </p:cNvPr>
          <p:cNvSpPr/>
          <p:nvPr/>
        </p:nvSpPr>
        <p:spPr>
          <a:xfrm>
            <a:off x="331640" y="4829423"/>
            <a:ext cx="8508016" cy="1718596"/>
          </a:xfrm>
          <a:prstGeom prst="rect">
            <a:avLst/>
          </a:prstGeom>
          <a:solidFill>
            <a:schemeClr val="accent5">
              <a:lumMod val="20000"/>
              <a:lumOff val="80000"/>
            </a:schemeClr>
          </a:solidFill>
          <a:ln w="31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8" name="正方形/長方形 7">
            <a:extLst>
              <a:ext uri="{FF2B5EF4-FFF2-40B4-BE49-F238E27FC236}">
                <a16:creationId xmlns:a16="http://schemas.microsoft.com/office/drawing/2014/main" id="{E3450B9C-E874-4AD1-B5D0-4C9512453A1B}"/>
              </a:ext>
            </a:extLst>
          </p:cNvPr>
          <p:cNvSpPr/>
          <p:nvPr/>
        </p:nvSpPr>
        <p:spPr>
          <a:xfrm>
            <a:off x="331640" y="2860226"/>
            <a:ext cx="8508016" cy="1718596"/>
          </a:xfrm>
          <a:prstGeom prst="rect">
            <a:avLst/>
          </a:prstGeom>
          <a:solidFill>
            <a:schemeClr val="accent3">
              <a:lumMod val="20000"/>
              <a:lumOff val="80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 name="正方形/長方形 1">
            <a:extLst>
              <a:ext uri="{FF2B5EF4-FFF2-40B4-BE49-F238E27FC236}">
                <a16:creationId xmlns:a16="http://schemas.microsoft.com/office/drawing/2014/main" id="{79192358-201E-45AE-899F-C272701487C8}"/>
              </a:ext>
            </a:extLst>
          </p:cNvPr>
          <p:cNvSpPr/>
          <p:nvPr/>
        </p:nvSpPr>
        <p:spPr>
          <a:xfrm>
            <a:off x="331640" y="929070"/>
            <a:ext cx="8508016" cy="1718596"/>
          </a:xfrm>
          <a:prstGeom prst="rect">
            <a:avLst/>
          </a:prstGeom>
          <a:solidFill>
            <a:schemeClr val="accent6">
              <a:lumMod val="20000"/>
              <a:lumOff val="80000"/>
            </a:schemeClr>
          </a:solid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 name="コンテンツ プレースホルダー 2"/>
          <p:cNvSpPr txBox="1">
            <a:spLocks/>
          </p:cNvSpPr>
          <p:nvPr/>
        </p:nvSpPr>
        <p:spPr>
          <a:xfrm>
            <a:off x="331640" y="929070"/>
            <a:ext cx="8508016" cy="5526317"/>
          </a:xfrm>
          <a:prstGeom prst="rect">
            <a:avLst/>
          </a:prstGeom>
        </p:spPr>
        <p:txBody>
          <a:bodyPr vert="horz" lIns="84406" tIns="42203" rIns="84406" bIns="42203"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2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どこにいる</a:t>
            </a:r>
            <a:endParaRPr kumimoji="1" lang="ja-JP" altLang="en-US" sz="20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・感染している人が触れた場所</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・感染している人から２メートル以内</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・感染している人のいる密閉された空間</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2400"/>
              </a:spcBef>
              <a:spcAft>
                <a:spcPts val="0"/>
              </a:spcAft>
              <a:buClrTx/>
              <a:buSzTx/>
              <a:buFont typeface="Arial" pitchFamily="34" charset="0"/>
              <a:buNone/>
              <a:tabLst/>
              <a:defRPr/>
            </a:pPr>
            <a:r>
              <a:rPr kumimoji="1" lang="ja-JP" altLang="en-US" sz="2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どうやってうつる</a:t>
            </a:r>
            <a:endParaRPr kumimoji="1" lang="ja-JP" altLang="en-US" sz="20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・感染している人が触れた場所を触って、自分の目鼻口を触る。</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・感染している人から２メートル以内に、マスクを着用せずにいる。</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・感染している人のいる閉鎖された空間で、一緒に長時間すごす。</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2400"/>
              </a:spcBef>
              <a:spcAft>
                <a:spcPts val="0"/>
              </a:spcAft>
              <a:buClrTx/>
              <a:buSzTx/>
              <a:buFont typeface="Arial" pitchFamily="34" charset="0"/>
              <a:buNone/>
              <a:tabLst/>
              <a:defRPr/>
            </a:pPr>
            <a:r>
              <a:rPr kumimoji="1" lang="ja-JP" altLang="en-US" sz="24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どうすればいい</a:t>
            </a:r>
            <a:endParaRPr kumimoji="1" lang="ja-JP" altLang="en-US" sz="2000" b="1" i="0" u="sng"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・感染している人が触れた可能性がある場所に立ち入らない、または消毒する。</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・感染している人から２メートル以内に立ち入らない、またはマスクを着用する。</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・感染している人のいる閉鎖空間に立ち入らない、または換気をよくする。</a:t>
            </a:r>
            <a:endPar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endPar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9" name="タイトル 1">
            <a:extLst>
              <a:ext uri="{FF2B5EF4-FFF2-40B4-BE49-F238E27FC236}">
                <a16:creationId xmlns:a16="http://schemas.microsoft.com/office/drawing/2014/main" id="{70864825-6BCC-4D45-8711-483DE92A930B}"/>
              </a:ext>
            </a:extLst>
          </p:cNvPr>
          <p:cNvSpPr>
            <a:spLocks noGrp="1"/>
          </p:cNvSpPr>
          <p:nvPr>
            <p:ph type="title"/>
          </p:nvPr>
        </p:nvSpPr>
        <p:spPr>
          <a:xfrm>
            <a:off x="0" y="0"/>
            <a:ext cx="9144000" cy="720000"/>
          </a:xfrm>
          <a:solidFill>
            <a:schemeClr val="accent1">
              <a:lumMod val="50000"/>
            </a:schemeClr>
          </a:solidFill>
        </p:spPr>
        <p:txBody>
          <a:bodyPr>
            <a:normAutofit/>
          </a:bodyPr>
          <a:lstStyle/>
          <a:p>
            <a:r>
              <a:rPr lang="ja-JP" altLang="en-US" sz="3600" b="1" dirty="0">
                <a:solidFill>
                  <a:schemeClr val="bg1"/>
                </a:solidFill>
                <a:latin typeface="游ゴシック" panose="020B0400000000000000" pitchFamily="50" charset="-128"/>
                <a:ea typeface="游ゴシック" panose="020B0400000000000000" pitchFamily="50" charset="-128"/>
              </a:rPr>
              <a:t>新型コロナウイルス感染対策の基本</a:t>
            </a:r>
          </a:p>
        </p:txBody>
      </p:sp>
      <p:pic>
        <p:nvPicPr>
          <p:cNvPr id="13" name="図 12">
            <a:extLst>
              <a:ext uri="{FF2B5EF4-FFF2-40B4-BE49-F238E27FC236}">
                <a16:creationId xmlns:a16="http://schemas.microsoft.com/office/drawing/2014/main" id="{1A50B645-43E2-4081-8713-40575A20E480}"/>
              </a:ext>
            </a:extLst>
          </p:cNvPr>
          <p:cNvPicPr>
            <a:picLocks noChangeAspect="1"/>
          </p:cNvPicPr>
          <p:nvPr/>
        </p:nvPicPr>
        <p:blipFill>
          <a:blip r:embed="rId3"/>
          <a:stretch>
            <a:fillRect/>
          </a:stretch>
        </p:blipFill>
        <p:spPr>
          <a:xfrm rot="18084169" flipH="1">
            <a:off x="224533" y="2562891"/>
            <a:ext cx="435914" cy="293402"/>
          </a:xfrm>
          <a:prstGeom prst="rect">
            <a:avLst/>
          </a:prstGeom>
        </p:spPr>
      </p:pic>
      <p:pic>
        <p:nvPicPr>
          <p:cNvPr id="14" name="図 13">
            <a:extLst>
              <a:ext uri="{FF2B5EF4-FFF2-40B4-BE49-F238E27FC236}">
                <a16:creationId xmlns:a16="http://schemas.microsoft.com/office/drawing/2014/main" id="{530F4AE9-29CA-4BC0-B622-84FE11184E0B}"/>
              </a:ext>
            </a:extLst>
          </p:cNvPr>
          <p:cNvPicPr>
            <a:picLocks noChangeAspect="1"/>
          </p:cNvPicPr>
          <p:nvPr/>
        </p:nvPicPr>
        <p:blipFill>
          <a:blip r:embed="rId3"/>
          <a:stretch>
            <a:fillRect/>
          </a:stretch>
        </p:blipFill>
        <p:spPr>
          <a:xfrm rot="18084169" flipH="1">
            <a:off x="224533" y="4535855"/>
            <a:ext cx="435914" cy="293402"/>
          </a:xfrm>
          <a:prstGeom prst="rect">
            <a:avLst/>
          </a:prstGeom>
        </p:spPr>
      </p:pic>
    </p:spTree>
    <p:extLst>
      <p:ext uri="{BB962C8B-B14F-4D97-AF65-F5344CB8AC3E}">
        <p14:creationId xmlns:p14="http://schemas.microsoft.com/office/powerpoint/2010/main" val="254900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7C524646-DE26-425D-A741-47BFF8DD4475}"/>
              </a:ext>
            </a:extLst>
          </p:cNvPr>
          <p:cNvSpPr txBox="1">
            <a:spLocks/>
          </p:cNvSpPr>
          <p:nvPr/>
        </p:nvSpPr>
        <p:spPr>
          <a:xfrm>
            <a:off x="0" y="0"/>
            <a:ext cx="9144001" cy="720000"/>
          </a:xfrm>
          <a:prstGeom prst="rect">
            <a:avLst/>
          </a:prstGeom>
          <a:solidFill>
            <a:schemeClr val="accent1">
              <a:lumMod val="50000"/>
            </a:schemeClr>
          </a:solidFill>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844083" rtl="0" eaLnBrk="1" fontAlgn="auto" latinLnBrk="0" hangingPunct="1">
              <a:lnSpc>
                <a:spcPct val="9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rPr>
              <a:t>咳嗽飛沫の軌跡　仰臥位</a:t>
            </a:r>
            <a:endParaRPr kumimoji="1" lang="zh-TW"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endParaRPr>
          </a:p>
        </p:txBody>
      </p:sp>
      <p:sp>
        <p:nvSpPr>
          <p:cNvPr id="7" name="正方形/長方形 6">
            <a:extLst>
              <a:ext uri="{FF2B5EF4-FFF2-40B4-BE49-F238E27FC236}">
                <a16:creationId xmlns:a16="http://schemas.microsoft.com/office/drawing/2014/main" id="{7C6063D1-55F5-4C34-A9EF-0AA4773DA004}"/>
              </a:ext>
            </a:extLst>
          </p:cNvPr>
          <p:cNvSpPr/>
          <p:nvPr/>
        </p:nvSpPr>
        <p:spPr>
          <a:xfrm>
            <a:off x="4675394" y="5182500"/>
            <a:ext cx="4340514" cy="369332"/>
          </a:xfrm>
          <a:prstGeom prst="rect">
            <a:avLst/>
          </a:prstGeom>
        </p:spPr>
        <p:txBody>
          <a:bodyPr wrap="square">
            <a:spAutoFit/>
          </a:bodyPr>
          <a:lstStyle/>
          <a:p>
            <a:pPr marL="0" marR="0" lvl="0" indent="0" algn="ctr" defTabSz="457200" rtl="0" eaLnBrk="1" fontAlgn="auto" latinLnBrk="0" hangingPunct="1">
              <a:lnSpc>
                <a:spcPct val="100000"/>
              </a:lnSpc>
              <a:spcBef>
                <a:spcPts val="180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換気して風の流れを作った場合</a:t>
            </a:r>
          </a:p>
        </p:txBody>
      </p:sp>
      <p:sp>
        <p:nvSpPr>
          <p:cNvPr id="8" name="正方形/長方形 7">
            <a:extLst>
              <a:ext uri="{FF2B5EF4-FFF2-40B4-BE49-F238E27FC236}">
                <a16:creationId xmlns:a16="http://schemas.microsoft.com/office/drawing/2014/main" id="{F0B19D78-7B14-4F5E-9A8B-2275A4E8D814}"/>
              </a:ext>
            </a:extLst>
          </p:cNvPr>
          <p:cNvSpPr/>
          <p:nvPr/>
        </p:nvSpPr>
        <p:spPr>
          <a:xfrm>
            <a:off x="154191" y="5182500"/>
            <a:ext cx="4340515" cy="369332"/>
          </a:xfrm>
          <a:prstGeom prst="rect">
            <a:avLst/>
          </a:prstGeom>
        </p:spPr>
        <p:txBody>
          <a:bodyPr wrap="square">
            <a:spAutoFit/>
          </a:bodyPr>
          <a:lstStyle/>
          <a:p>
            <a:pPr marL="0" marR="0" lvl="0" indent="0" algn="ctr" defTabSz="457200" rtl="0" eaLnBrk="1" fontAlgn="auto" latinLnBrk="0" hangingPunct="1">
              <a:lnSpc>
                <a:spcPct val="100000"/>
              </a:lnSpc>
              <a:spcBef>
                <a:spcPts val="180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密閉して風の流れを止めた場合</a:t>
            </a:r>
          </a:p>
        </p:txBody>
      </p:sp>
      <p:pic>
        <p:nvPicPr>
          <p:cNvPr id="9" name="介護_患者咳＿サーキュレーターなし強調">
            <a:hlinkClick r:id="" action="ppaction://media"/>
            <a:extLst>
              <a:ext uri="{FF2B5EF4-FFF2-40B4-BE49-F238E27FC236}">
                <a16:creationId xmlns:a16="http://schemas.microsoft.com/office/drawing/2014/main" id="{15EF2C85-00CA-4BC5-ABB4-77DA9B80349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4192" y="1610991"/>
            <a:ext cx="4340515" cy="3472412"/>
          </a:xfrm>
          <a:prstGeom prst="rect">
            <a:avLst/>
          </a:prstGeom>
        </p:spPr>
      </p:pic>
      <p:pic>
        <p:nvPicPr>
          <p:cNvPr id="10" name="介護_患者咳_サーキュレーターあり強調">
            <a:hlinkClick r:id="" action="ppaction://media"/>
            <a:extLst>
              <a:ext uri="{FF2B5EF4-FFF2-40B4-BE49-F238E27FC236}">
                <a16:creationId xmlns:a16="http://schemas.microsoft.com/office/drawing/2014/main" id="{9E355864-715B-43D1-B67F-8AE37C122DD1}"/>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675394" y="1610991"/>
            <a:ext cx="4340515" cy="3472412"/>
          </a:xfrm>
          <a:prstGeom prst="rect">
            <a:avLst/>
          </a:prstGeom>
        </p:spPr>
      </p:pic>
      <p:sp>
        <p:nvSpPr>
          <p:cNvPr id="11" name="テキスト ボックス 10">
            <a:extLst>
              <a:ext uri="{FF2B5EF4-FFF2-40B4-BE49-F238E27FC236}">
                <a16:creationId xmlns:a16="http://schemas.microsoft.com/office/drawing/2014/main" id="{03353B46-69CE-460B-BFFF-A6ADC8959082}"/>
              </a:ext>
            </a:extLst>
          </p:cNvPr>
          <p:cNvSpPr txBox="1"/>
          <p:nvPr/>
        </p:nvSpPr>
        <p:spPr>
          <a:xfrm>
            <a:off x="2045369" y="6386445"/>
            <a:ext cx="7098631" cy="33855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長嶺由衣子先生 提供（</a:t>
            </a:r>
            <a:r>
              <a:rPr kumimoji="0" lang="en-US" altLang="ja-JP"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COVID-19</a:t>
            </a:r>
            <a:r>
              <a:rPr kumimoji="0" lang="ja-JP" altLang="en-US"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感染防護資材有志プロジェクト）</a:t>
            </a:r>
            <a:endParaRPr kumimoji="0" lang="ja-JP" altLang="en-US" sz="16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2785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404" fill="hold"/>
                                        <p:tgtEl>
                                          <p:spTgt spid="9"/>
                                        </p:tgtEl>
                                      </p:cBhvr>
                                    </p:cmd>
                                  </p:childTnLst>
                                </p:cTn>
                              </p:par>
                              <p:par>
                                <p:cTn id="7" presetID="1" presetClass="mediacall" presetSubtype="0" fill="hold" nodeType="withEffect">
                                  <p:stCondLst>
                                    <p:cond delay="0"/>
                                  </p:stCondLst>
                                  <p:childTnLst>
                                    <p:cmd type="call" cmd="playFrom(0.0)">
                                      <p:cBhvr>
                                        <p:cTn id="8" dur="284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seq concurrent="1" nextAc="seek">
              <p:cTn id="10" restart="whenNotActive" fill="hold" evtFilter="cancelBubble" nodeType="interactiveSeq">
                <p:stCondLst>
                  <p:cond evt="onClick" delay="0">
                    <p:tgtEl>
                      <p:spTgt spid="9"/>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9"/>
                                        </p:tgtEl>
                                      </p:cBhvr>
                                    </p:cmd>
                                  </p:childTnLst>
                                </p:cTn>
                              </p:par>
                            </p:childTnLst>
                          </p:cTn>
                        </p:par>
                      </p:childTnLst>
                    </p:cTn>
                  </p:par>
                </p:childTnLst>
              </p:cTn>
              <p:nextCondLst>
                <p:cond evt="onClick" delay="0">
                  <p:tgtEl>
                    <p:spTgt spid="9"/>
                  </p:tgtEl>
                </p:cond>
              </p:nextCondLst>
            </p:seq>
            <p:video>
              <p:cMediaNode vol="80000">
                <p:cTn id="15" fill="hold" display="0">
                  <p:stCondLst>
                    <p:cond delay="indefinite"/>
                  </p:stCondLst>
                </p:cTn>
                <p:tgtEl>
                  <p:spTgt spid="10"/>
                </p:tgtEl>
              </p:cMediaNode>
            </p:video>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介護_体位変換＿サージカルマスク強調">
            <a:hlinkClick r:id="" action="ppaction://media"/>
            <a:extLst>
              <a:ext uri="{FF2B5EF4-FFF2-40B4-BE49-F238E27FC236}">
                <a16:creationId xmlns:a16="http://schemas.microsoft.com/office/drawing/2014/main" id="{55C26157-508E-48E2-A212-D76450360D4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83413" y="1578913"/>
            <a:ext cx="4340516" cy="3472413"/>
          </a:xfrm>
          <a:prstGeom prst="rect">
            <a:avLst/>
          </a:prstGeom>
        </p:spPr>
      </p:pic>
      <p:pic>
        <p:nvPicPr>
          <p:cNvPr id="2" name="介護_体位変換＿標準強調">
            <a:hlinkClick r:id="" action="ppaction://media"/>
            <a:extLst>
              <a:ext uri="{FF2B5EF4-FFF2-40B4-BE49-F238E27FC236}">
                <a16:creationId xmlns:a16="http://schemas.microsoft.com/office/drawing/2014/main" id="{3D70DD5D-803F-4D96-82F9-4A07766F1F76}"/>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62211" y="1578914"/>
            <a:ext cx="4340515" cy="3472412"/>
          </a:xfrm>
          <a:prstGeom prst="rect">
            <a:avLst/>
          </a:prstGeom>
        </p:spPr>
      </p:pic>
      <p:sp>
        <p:nvSpPr>
          <p:cNvPr id="6" name="タイトル 1">
            <a:extLst>
              <a:ext uri="{FF2B5EF4-FFF2-40B4-BE49-F238E27FC236}">
                <a16:creationId xmlns:a16="http://schemas.microsoft.com/office/drawing/2014/main" id="{7C524646-DE26-425D-A741-47BFF8DD4475}"/>
              </a:ext>
            </a:extLst>
          </p:cNvPr>
          <p:cNvSpPr txBox="1">
            <a:spLocks/>
          </p:cNvSpPr>
          <p:nvPr/>
        </p:nvSpPr>
        <p:spPr>
          <a:xfrm>
            <a:off x="0" y="0"/>
            <a:ext cx="9144001" cy="720000"/>
          </a:xfrm>
          <a:prstGeom prst="rect">
            <a:avLst/>
          </a:prstGeom>
          <a:solidFill>
            <a:schemeClr val="accent1">
              <a:lumMod val="50000"/>
            </a:schemeClr>
          </a:solidFill>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844083" rtl="0" eaLnBrk="1" fontAlgn="auto" latinLnBrk="0" hangingPunct="1">
              <a:lnSpc>
                <a:spcPct val="9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rPr>
              <a:t>咳嗽飛沫の軌跡　体位変換介助</a:t>
            </a:r>
            <a:endParaRPr kumimoji="1" lang="zh-TW"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endParaRPr>
          </a:p>
        </p:txBody>
      </p:sp>
      <p:sp>
        <p:nvSpPr>
          <p:cNvPr id="7" name="正方形/長方形 6">
            <a:extLst>
              <a:ext uri="{FF2B5EF4-FFF2-40B4-BE49-F238E27FC236}">
                <a16:creationId xmlns:a16="http://schemas.microsoft.com/office/drawing/2014/main" id="{7C6063D1-55F5-4C34-A9EF-0AA4773DA004}"/>
              </a:ext>
            </a:extLst>
          </p:cNvPr>
          <p:cNvSpPr/>
          <p:nvPr/>
        </p:nvSpPr>
        <p:spPr>
          <a:xfrm>
            <a:off x="4683415" y="5150423"/>
            <a:ext cx="4340514" cy="369332"/>
          </a:xfrm>
          <a:prstGeom prst="rect">
            <a:avLst/>
          </a:prstGeom>
        </p:spPr>
        <p:txBody>
          <a:bodyPr wrap="square">
            <a:spAutoFit/>
          </a:bodyPr>
          <a:lstStyle/>
          <a:p>
            <a:pPr marL="0" marR="0" lvl="0" indent="0" algn="ctr" defTabSz="457200" rtl="0" eaLnBrk="1" fontAlgn="auto" latinLnBrk="0" hangingPunct="1">
              <a:lnSpc>
                <a:spcPct val="100000"/>
              </a:lnSpc>
              <a:spcBef>
                <a:spcPts val="180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患者がマスクを着用していた場合</a:t>
            </a:r>
          </a:p>
        </p:txBody>
      </p:sp>
      <p:sp>
        <p:nvSpPr>
          <p:cNvPr id="8" name="正方形/長方形 7">
            <a:extLst>
              <a:ext uri="{FF2B5EF4-FFF2-40B4-BE49-F238E27FC236}">
                <a16:creationId xmlns:a16="http://schemas.microsoft.com/office/drawing/2014/main" id="{F0B19D78-7B14-4F5E-9A8B-2275A4E8D814}"/>
              </a:ext>
            </a:extLst>
          </p:cNvPr>
          <p:cNvSpPr/>
          <p:nvPr/>
        </p:nvSpPr>
        <p:spPr>
          <a:xfrm>
            <a:off x="162212" y="5150423"/>
            <a:ext cx="4340515" cy="369332"/>
          </a:xfrm>
          <a:prstGeom prst="rect">
            <a:avLst/>
          </a:prstGeom>
        </p:spPr>
        <p:txBody>
          <a:bodyPr wrap="square">
            <a:spAutoFit/>
          </a:bodyPr>
          <a:lstStyle/>
          <a:p>
            <a:pPr marL="0" marR="0" lvl="0" indent="0" algn="ctr" defTabSz="457200" rtl="0" eaLnBrk="1" fontAlgn="auto" latinLnBrk="0" hangingPunct="1">
              <a:lnSpc>
                <a:spcPct val="100000"/>
              </a:lnSpc>
              <a:spcBef>
                <a:spcPts val="180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患者がマスクを着用していない場合</a:t>
            </a:r>
          </a:p>
        </p:txBody>
      </p:sp>
      <p:sp>
        <p:nvSpPr>
          <p:cNvPr id="4" name="テキスト ボックス 3">
            <a:extLst>
              <a:ext uri="{FF2B5EF4-FFF2-40B4-BE49-F238E27FC236}">
                <a16:creationId xmlns:a16="http://schemas.microsoft.com/office/drawing/2014/main" id="{3AF45CB9-434B-4C7A-B57B-946D17A9FB57}"/>
              </a:ext>
            </a:extLst>
          </p:cNvPr>
          <p:cNvSpPr txBox="1"/>
          <p:nvPr/>
        </p:nvSpPr>
        <p:spPr>
          <a:xfrm>
            <a:off x="2045369" y="6386445"/>
            <a:ext cx="7098631" cy="33855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長嶺由衣子先生 提供（</a:t>
            </a:r>
            <a:r>
              <a:rPr kumimoji="0" lang="en-US" altLang="ja-JP"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COVID-19</a:t>
            </a:r>
            <a:r>
              <a:rPr kumimoji="0" lang="ja-JP" altLang="en-US"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感染防護資材有志プロジェクト）</a:t>
            </a:r>
            <a:endParaRPr kumimoji="0" lang="ja-JP" altLang="en-US" sz="16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22029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984" fill="hold"/>
                                        <p:tgtEl>
                                          <p:spTgt spid="2"/>
                                        </p:tgtEl>
                                      </p:cBhvr>
                                    </p:cmd>
                                  </p:childTnLst>
                                </p:cTn>
                              </p:par>
                              <p:par>
                                <p:cTn id="7" presetID="1" presetClass="mediacall" presetSubtype="0" fill="hold" nodeType="withEffect">
                                  <p:stCondLst>
                                    <p:cond delay="0"/>
                                  </p:stCondLst>
                                  <p:childTnLst>
                                    <p:cmd type="call" cmd="playFrom(0.0)">
                                      <p:cBhvr>
                                        <p:cTn id="8" dur="394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介護_手引き歩行＿マスク無し強調">
            <a:hlinkClick r:id="" action="ppaction://media"/>
            <a:extLst>
              <a:ext uri="{FF2B5EF4-FFF2-40B4-BE49-F238E27FC236}">
                <a16:creationId xmlns:a16="http://schemas.microsoft.com/office/drawing/2014/main" id="{F92203C0-89C6-4E37-823C-BC37A6D752C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2211" y="1594936"/>
            <a:ext cx="4340515" cy="3472412"/>
          </a:xfrm>
          <a:prstGeom prst="rect">
            <a:avLst/>
          </a:prstGeom>
        </p:spPr>
      </p:pic>
      <p:pic>
        <p:nvPicPr>
          <p:cNvPr id="3" name="介護_背後＿歩行時強調">
            <a:hlinkClick r:id="" action="ppaction://media"/>
            <a:extLst>
              <a:ext uri="{FF2B5EF4-FFF2-40B4-BE49-F238E27FC236}">
                <a16:creationId xmlns:a16="http://schemas.microsoft.com/office/drawing/2014/main" id="{A4FEA6E1-E2F7-49B7-9609-D56673B2AD41}"/>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683414" y="1594936"/>
            <a:ext cx="4340515" cy="3472412"/>
          </a:xfrm>
          <a:prstGeom prst="rect">
            <a:avLst/>
          </a:prstGeom>
        </p:spPr>
      </p:pic>
      <p:sp>
        <p:nvSpPr>
          <p:cNvPr id="6" name="タイトル 1">
            <a:extLst>
              <a:ext uri="{FF2B5EF4-FFF2-40B4-BE49-F238E27FC236}">
                <a16:creationId xmlns:a16="http://schemas.microsoft.com/office/drawing/2014/main" id="{7C524646-DE26-425D-A741-47BFF8DD4475}"/>
              </a:ext>
            </a:extLst>
          </p:cNvPr>
          <p:cNvSpPr txBox="1">
            <a:spLocks/>
          </p:cNvSpPr>
          <p:nvPr/>
        </p:nvSpPr>
        <p:spPr>
          <a:xfrm>
            <a:off x="0" y="0"/>
            <a:ext cx="9144001" cy="720000"/>
          </a:xfrm>
          <a:prstGeom prst="rect">
            <a:avLst/>
          </a:prstGeom>
          <a:solidFill>
            <a:schemeClr val="accent1">
              <a:lumMod val="50000"/>
            </a:schemeClr>
          </a:solidFill>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844083" rtl="0" eaLnBrk="1" fontAlgn="auto" latinLnBrk="0" hangingPunct="1">
              <a:lnSpc>
                <a:spcPct val="9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rPr>
              <a:t>咳嗽飛沫の軌跡　歩行介助</a:t>
            </a:r>
            <a:endParaRPr kumimoji="1" lang="zh-TW"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endParaRPr>
          </a:p>
        </p:txBody>
      </p:sp>
      <p:sp>
        <p:nvSpPr>
          <p:cNvPr id="7" name="正方形/長方形 6">
            <a:extLst>
              <a:ext uri="{FF2B5EF4-FFF2-40B4-BE49-F238E27FC236}">
                <a16:creationId xmlns:a16="http://schemas.microsoft.com/office/drawing/2014/main" id="{7C6063D1-55F5-4C34-A9EF-0AA4773DA004}"/>
              </a:ext>
            </a:extLst>
          </p:cNvPr>
          <p:cNvSpPr/>
          <p:nvPr/>
        </p:nvSpPr>
        <p:spPr>
          <a:xfrm>
            <a:off x="4683415" y="5166445"/>
            <a:ext cx="4340514" cy="369332"/>
          </a:xfrm>
          <a:prstGeom prst="rect">
            <a:avLst/>
          </a:prstGeom>
        </p:spPr>
        <p:txBody>
          <a:bodyPr wrap="square">
            <a:spAutoFit/>
          </a:bodyPr>
          <a:lstStyle/>
          <a:p>
            <a:pPr marL="0" marR="0" lvl="0" indent="0" algn="ctr" defTabSz="457200" rtl="0" eaLnBrk="1" fontAlgn="auto" latinLnBrk="0" hangingPunct="1">
              <a:lnSpc>
                <a:spcPct val="100000"/>
              </a:lnSpc>
              <a:spcBef>
                <a:spcPts val="180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後ろから歩行を解除した場合</a:t>
            </a:r>
          </a:p>
        </p:txBody>
      </p:sp>
      <p:sp>
        <p:nvSpPr>
          <p:cNvPr id="8" name="正方形/長方形 7">
            <a:extLst>
              <a:ext uri="{FF2B5EF4-FFF2-40B4-BE49-F238E27FC236}">
                <a16:creationId xmlns:a16="http://schemas.microsoft.com/office/drawing/2014/main" id="{F0B19D78-7B14-4F5E-9A8B-2275A4E8D814}"/>
              </a:ext>
            </a:extLst>
          </p:cNvPr>
          <p:cNvSpPr/>
          <p:nvPr/>
        </p:nvSpPr>
        <p:spPr>
          <a:xfrm>
            <a:off x="162212" y="5166445"/>
            <a:ext cx="4340515" cy="369332"/>
          </a:xfrm>
          <a:prstGeom prst="rect">
            <a:avLst/>
          </a:prstGeom>
        </p:spPr>
        <p:txBody>
          <a:bodyPr wrap="square">
            <a:spAutoFit/>
          </a:bodyPr>
          <a:lstStyle/>
          <a:p>
            <a:pPr marL="0" marR="0" lvl="0" indent="0" algn="ctr" defTabSz="457200" rtl="0" eaLnBrk="1" fontAlgn="auto" latinLnBrk="0" hangingPunct="1">
              <a:lnSpc>
                <a:spcPct val="100000"/>
              </a:lnSpc>
              <a:spcBef>
                <a:spcPts val="1800"/>
              </a:spcBef>
              <a:spcAft>
                <a:spcPts val="0"/>
              </a:spcAft>
              <a:buClrTx/>
              <a:buSzTx/>
              <a:buFontTx/>
              <a:buNone/>
              <a:tabLst/>
              <a:defRPr/>
            </a:pPr>
            <a:r>
              <a:rPr kumimoji="0" lang="ja-JP" altLang="en-US" sz="1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前から手引き歩行を行った場合</a:t>
            </a:r>
          </a:p>
        </p:txBody>
      </p:sp>
      <p:sp>
        <p:nvSpPr>
          <p:cNvPr id="4" name="テキスト ボックス 3">
            <a:extLst>
              <a:ext uri="{FF2B5EF4-FFF2-40B4-BE49-F238E27FC236}">
                <a16:creationId xmlns:a16="http://schemas.microsoft.com/office/drawing/2014/main" id="{13862CA4-46E7-4F1D-9F65-0EAFE389A047}"/>
              </a:ext>
            </a:extLst>
          </p:cNvPr>
          <p:cNvSpPr txBox="1"/>
          <p:nvPr/>
        </p:nvSpPr>
        <p:spPr>
          <a:xfrm>
            <a:off x="2045369" y="6386445"/>
            <a:ext cx="7098631" cy="33855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長嶺由衣子先生 提供（</a:t>
            </a:r>
            <a:r>
              <a:rPr kumimoji="0" lang="en-US" altLang="ja-JP"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COVID-19</a:t>
            </a:r>
            <a:r>
              <a:rPr kumimoji="0" lang="ja-JP" altLang="en-US" sz="1600" b="0" i="0" u="none" strike="noStrike" kern="1200" cap="none" spc="0" normalizeH="0" baseline="0" noProof="0" dirty="0">
                <a:ln>
                  <a:noFill/>
                </a:ln>
                <a:solidFill>
                  <a:prstClr val="white"/>
                </a:solidFill>
                <a:effectLst/>
                <a:uLnTx/>
                <a:uFillTx/>
                <a:latin typeface="Helvetica Neue"/>
                <a:ea typeface="游ゴシック" panose="020B0400000000000000" pitchFamily="50" charset="-128"/>
                <a:cs typeface="+mn-cs"/>
              </a:rPr>
              <a:t>感染防護資材有志プロジェクト）</a:t>
            </a:r>
            <a:endParaRPr kumimoji="0" lang="ja-JP" altLang="en-US" sz="16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1373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44" fill="hold"/>
                                        <p:tgtEl>
                                          <p:spTgt spid="2"/>
                                        </p:tgtEl>
                                      </p:cBhvr>
                                    </p:cmd>
                                  </p:childTnLst>
                                </p:cTn>
                              </p:par>
                              <p:par>
                                <p:cTn id="7" presetID="1" presetClass="mediacall" presetSubtype="0" fill="hold" nodeType="withEffect">
                                  <p:stCondLst>
                                    <p:cond delay="0"/>
                                  </p:stCondLst>
                                  <p:childTnLst>
                                    <p:cmd type="call" cmd="playFrom(0.0)">
                                      <p:cBhvr>
                                        <p:cTn id="8" dur="237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
                </p:tgtEl>
              </p:cMediaNode>
            </p:video>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p:cNvSpPr txBox="1">
            <a:spLocks/>
          </p:cNvSpPr>
          <p:nvPr/>
        </p:nvSpPr>
        <p:spPr>
          <a:xfrm>
            <a:off x="317992" y="886073"/>
            <a:ext cx="8508016" cy="5641475"/>
          </a:xfrm>
          <a:prstGeom prst="rect">
            <a:avLst/>
          </a:prstGeom>
        </p:spPr>
        <p:txBody>
          <a:bodyPr vert="horz" lIns="84406" tIns="42203" rIns="84406" bIns="42203"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marR="0" lvl="0" indent="0" algn="l" defTabSz="844083" rtl="0" eaLnBrk="1" fontAlgn="auto" latinLnBrk="0" hangingPunct="1">
              <a:lnSpc>
                <a:spcPct val="100000"/>
              </a:lnSpc>
              <a:spcBef>
                <a:spcPts val="554"/>
              </a:spcBef>
              <a:spcAft>
                <a:spcPts val="0"/>
              </a:spcAft>
              <a:buClrTx/>
              <a:buSzTx/>
              <a:buFont typeface="Arial" pitchFamily="34" charset="0"/>
              <a:buNone/>
              <a:tabLst/>
              <a:defRPr/>
            </a:pPr>
            <a:r>
              <a:rPr kumimoji="1" lang="ja-JP" altLang="en-US" sz="2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手指衛生の徹底</a:t>
            </a:r>
            <a:endPar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554"/>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適切なタイミング（入居者への接触前・接触後、入居環境への接触後）に手指衛生を行うこと。明らかな手指の汚染がなければ、アルコールによる消毒で１５秒で失活する。</a:t>
            </a:r>
          </a:p>
          <a:p>
            <a:pPr marL="0" marR="0" lvl="0" indent="0" algn="l" defTabSz="844083" rtl="0" eaLnBrk="1" fontAlgn="auto" latinLnBrk="0" hangingPunct="1">
              <a:lnSpc>
                <a:spcPct val="100000"/>
              </a:lnSpc>
              <a:spcBef>
                <a:spcPts val="1800"/>
              </a:spcBef>
              <a:spcAft>
                <a:spcPts val="0"/>
              </a:spcAft>
              <a:buClrTx/>
              <a:buSzTx/>
              <a:buFont typeface="Arial" pitchFamily="34" charset="0"/>
              <a:buNone/>
              <a:tabLst/>
              <a:defRPr/>
            </a:pPr>
            <a:r>
              <a:rPr kumimoji="1" lang="ja-JP" altLang="en-US" sz="2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ユニバーサルマスキング</a:t>
            </a:r>
            <a:endPar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554"/>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感染者は、症状出現の２～４日前からウイルスを排出している。症状だけで入居者を見分けることはできない。医療と介護の現場においては、すべての医療従事者、訪問者はマスクを着用する。 入居者も共用空間ではマスク着用を促す。</a:t>
            </a:r>
          </a:p>
          <a:p>
            <a:pPr marL="0" marR="0" lvl="0" indent="0" algn="l" defTabSz="844083" rtl="0" eaLnBrk="1" fontAlgn="auto" latinLnBrk="0" hangingPunct="1">
              <a:lnSpc>
                <a:spcPct val="100000"/>
              </a:lnSpc>
              <a:spcBef>
                <a:spcPts val="1662"/>
              </a:spcBef>
              <a:spcAft>
                <a:spcPts val="0"/>
              </a:spcAft>
              <a:buClrTx/>
              <a:buSzTx/>
              <a:buFont typeface="Arial" pitchFamily="34" charset="0"/>
              <a:buNone/>
              <a:tabLst/>
              <a:defRPr/>
            </a:pPr>
            <a:r>
              <a:rPr kumimoji="1" lang="ja-JP" altLang="en-US" sz="2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エプロン・ガウンの着用</a:t>
            </a:r>
            <a:endPar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554"/>
              </a:spcBef>
              <a:spcAft>
                <a:spcPts val="0"/>
              </a:spcAft>
              <a:buClrTx/>
              <a:buSzTx/>
              <a:buFont typeface="Arial" pitchFamily="34" charset="0"/>
              <a:buNone/>
              <a:tabLst/>
              <a:defRPr/>
            </a:pPr>
            <a:r>
              <a:rPr kumimoji="1" lang="en-US" altLang="ja-JP"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COVID-19</a:t>
            </a: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が疑われる入居者または濃厚接触者、疑われる症状を有する入居者に対して身体密着のあるケアを提供するときは、袖付きのガウンを着用する。</a:t>
            </a:r>
            <a:endParaRPr kumimoji="1"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662"/>
              </a:spcBef>
              <a:spcAft>
                <a:spcPts val="0"/>
              </a:spcAft>
              <a:buClrTx/>
              <a:buSzTx/>
              <a:buFont typeface="Arial" pitchFamily="34" charset="0"/>
              <a:buNone/>
              <a:tabLst/>
              <a:defRPr/>
            </a:pPr>
            <a:r>
              <a:rPr kumimoji="1" lang="ja-JP" altLang="en-US" sz="2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定期的な環境消毒</a:t>
            </a:r>
            <a:endPar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554"/>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ドアノブ、テーブル、椅子、照明などのスイッチ、洗面台、トイレなど高頻度接触面については、１日複数回の消毒を実施する。布の表面で２日、ガラス表面で４日、プラスチック表面で７日にわたりウイルス培養が陽性との報告もある。</a:t>
            </a:r>
            <a:endParaRPr kumimoji="1"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185738" marR="0" lvl="0" indent="-185738" algn="r" defTabSz="844083" rtl="0" eaLnBrk="1" fontAlgn="auto" latinLnBrk="0" hangingPunct="1">
              <a:lnSpc>
                <a:spcPct val="100000"/>
              </a:lnSpc>
              <a:spcBef>
                <a:spcPts val="554"/>
              </a:spcBef>
              <a:spcAft>
                <a:spcPts val="0"/>
              </a:spcAft>
              <a:buClrTx/>
              <a:buSzTx/>
              <a:buFont typeface="Arial" pitchFamily="34" charset="0"/>
              <a:buNone/>
              <a:tabLst/>
              <a:defRPr/>
            </a:pPr>
            <a:r>
              <a:rPr kumimoji="1" lang="en-US" altLang="ja-JP" sz="12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Lancet Microbe. 2020 May;1(1):e10. </a:t>
            </a:r>
            <a:r>
              <a:rPr kumimoji="1" lang="en-US" altLang="ja-JP" sz="1200" b="0" i="0" u="none" strike="noStrike" kern="1200" cap="none" spc="0" normalizeH="0" baseline="0" noProof="0" dirty="0" err="1">
                <a:ln>
                  <a:noFill/>
                </a:ln>
                <a:solidFill>
                  <a:srgbClr val="000000"/>
                </a:solidFill>
                <a:effectLst/>
                <a:uLnTx/>
                <a:uFillTx/>
                <a:latin typeface="游ゴシック" panose="020B0400000000000000" pitchFamily="50" charset="-128"/>
                <a:ea typeface="游ゴシック" panose="020B0400000000000000" pitchFamily="50" charset="-128"/>
                <a:cs typeface="+mn-cs"/>
              </a:rPr>
              <a:t>doi</a:t>
            </a:r>
            <a:r>
              <a:rPr kumimoji="1" lang="en-US" altLang="ja-JP" sz="12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 10.1016/S2666-5247(20)30003-3. </a:t>
            </a:r>
            <a:r>
              <a:rPr kumimoji="1" lang="en-US" altLang="ja-JP" sz="1200" b="0" i="0" u="none" strike="noStrike" kern="1200" cap="none" spc="0" normalizeH="0" baseline="0" noProof="0" dirty="0" err="1">
                <a:ln>
                  <a:noFill/>
                </a:ln>
                <a:solidFill>
                  <a:srgbClr val="000000"/>
                </a:solidFill>
                <a:effectLst/>
                <a:uLnTx/>
                <a:uFillTx/>
                <a:latin typeface="游ゴシック" panose="020B0400000000000000" pitchFamily="50" charset="-128"/>
                <a:ea typeface="游ゴシック" panose="020B0400000000000000" pitchFamily="50" charset="-128"/>
                <a:cs typeface="+mn-cs"/>
              </a:rPr>
              <a:t>Epub</a:t>
            </a:r>
            <a:r>
              <a:rPr kumimoji="1" lang="en-US" altLang="ja-JP" sz="12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 2020 Apr 2.</a:t>
            </a:r>
            <a:endParaRPr kumimoji="1" lang="ja-JP" altLang="en-US" sz="12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6" name="正方形/長方形 5"/>
          <p:cNvSpPr/>
          <p:nvPr/>
        </p:nvSpPr>
        <p:spPr>
          <a:xfrm>
            <a:off x="317992" y="1278984"/>
            <a:ext cx="7311581" cy="33231"/>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3321"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11" name="正方形/長方形 10"/>
          <p:cNvSpPr/>
          <p:nvPr/>
        </p:nvSpPr>
        <p:spPr>
          <a:xfrm>
            <a:off x="317992" y="2761849"/>
            <a:ext cx="7311581" cy="33231"/>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3321"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12" name="正方形/長方形 11"/>
          <p:cNvSpPr/>
          <p:nvPr/>
        </p:nvSpPr>
        <p:spPr>
          <a:xfrm>
            <a:off x="317992" y="4267690"/>
            <a:ext cx="7311581" cy="33231"/>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3321"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9" name="タイトル 1">
            <a:extLst>
              <a:ext uri="{FF2B5EF4-FFF2-40B4-BE49-F238E27FC236}">
                <a16:creationId xmlns:a16="http://schemas.microsoft.com/office/drawing/2014/main" id="{70864825-6BCC-4D45-8711-483DE92A930B}"/>
              </a:ext>
            </a:extLst>
          </p:cNvPr>
          <p:cNvSpPr>
            <a:spLocks noGrp="1"/>
          </p:cNvSpPr>
          <p:nvPr>
            <p:ph type="title"/>
          </p:nvPr>
        </p:nvSpPr>
        <p:spPr>
          <a:xfrm>
            <a:off x="0" y="0"/>
            <a:ext cx="9144000" cy="720000"/>
          </a:xfrm>
          <a:solidFill>
            <a:schemeClr val="accent1">
              <a:lumMod val="50000"/>
            </a:schemeClr>
          </a:solidFill>
        </p:spPr>
        <p:txBody>
          <a:bodyPr>
            <a:normAutofit/>
          </a:bodyPr>
          <a:lstStyle/>
          <a:p>
            <a:pPr algn="ctr"/>
            <a:r>
              <a:rPr lang="en-US" altLang="ja-JP" sz="2800" b="1" dirty="0">
                <a:solidFill>
                  <a:schemeClr val="bg1"/>
                </a:solidFill>
                <a:latin typeface="+mn-ea"/>
                <a:ea typeface="+mn-ea"/>
              </a:rPr>
              <a:t>COVID-19</a:t>
            </a:r>
            <a:r>
              <a:rPr lang="ja-JP" altLang="en-US" sz="2800" b="1" dirty="0">
                <a:solidFill>
                  <a:schemeClr val="bg1"/>
                </a:solidFill>
                <a:latin typeface="+mn-ea"/>
                <a:ea typeface="+mn-ea"/>
              </a:rPr>
              <a:t>の地域流行を見据えた施設内感染対策</a:t>
            </a:r>
          </a:p>
        </p:txBody>
      </p:sp>
      <p:sp>
        <p:nvSpPr>
          <p:cNvPr id="2" name="正方形/長方形 1">
            <a:extLst>
              <a:ext uri="{FF2B5EF4-FFF2-40B4-BE49-F238E27FC236}">
                <a16:creationId xmlns:a16="http://schemas.microsoft.com/office/drawing/2014/main" id="{11CFC6F1-141F-4EF0-89A7-8DEB13D364F5}"/>
              </a:ext>
            </a:extLst>
          </p:cNvPr>
          <p:cNvSpPr/>
          <p:nvPr/>
        </p:nvSpPr>
        <p:spPr>
          <a:xfrm>
            <a:off x="317992" y="5478816"/>
            <a:ext cx="7311581" cy="33231"/>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3321"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982800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p:cNvSpPr txBox="1">
            <a:spLocks/>
          </p:cNvSpPr>
          <p:nvPr/>
        </p:nvSpPr>
        <p:spPr>
          <a:xfrm>
            <a:off x="338312" y="1211193"/>
            <a:ext cx="8653288" cy="5011187"/>
          </a:xfrm>
          <a:prstGeom prst="rect">
            <a:avLst/>
          </a:prstGeom>
        </p:spPr>
        <p:txBody>
          <a:bodyPr vert="horz" lIns="84406" tIns="42203" rIns="84406" bIns="42203"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342900" marR="0" lvl="0" indent="-342900" algn="l" defTabSz="844083" rtl="0" eaLnBrk="1" fontAlgn="auto" latinLnBrk="0" hangingPunct="1">
              <a:lnSpc>
                <a:spcPct val="200000"/>
              </a:lnSpc>
              <a:spcBef>
                <a:spcPts val="554"/>
              </a:spcBef>
              <a:spcAft>
                <a:spcPts val="0"/>
              </a:spcAft>
              <a:buClrTx/>
              <a:buSzTx/>
              <a:buFont typeface="Wingdings" panose="05000000000000000000" pitchFamily="2" charset="2"/>
              <a:buChar char="l"/>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原則として聴診、血圧測定などは行わない。問診と触診を基本。</a:t>
            </a:r>
          </a:p>
          <a:p>
            <a:pPr marL="342900" marR="0" lvl="0" indent="-342900" algn="l" defTabSz="844083" rtl="0" eaLnBrk="1" fontAlgn="auto" latinLnBrk="0" hangingPunct="1">
              <a:lnSpc>
                <a:spcPct val="200000"/>
              </a:lnSpc>
              <a:spcBef>
                <a:spcPts val="554"/>
              </a:spcBef>
              <a:spcAft>
                <a:spcPts val="0"/>
              </a:spcAft>
              <a:buClrTx/>
              <a:buSzTx/>
              <a:buFont typeface="Wingdings" panose="05000000000000000000" pitchFamily="2" charset="2"/>
              <a:buChar char="l"/>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施設内に物品を持ち込まない。持ち出さない（紙一枚でも！）</a:t>
            </a:r>
          </a:p>
          <a:p>
            <a:pPr marL="342900" marR="0" lvl="0" indent="-342900" algn="l" defTabSz="844083" rtl="0" eaLnBrk="1" fontAlgn="auto" latinLnBrk="0" hangingPunct="1">
              <a:lnSpc>
                <a:spcPct val="200000"/>
              </a:lnSpc>
              <a:spcBef>
                <a:spcPts val="554"/>
              </a:spcBef>
              <a:spcAft>
                <a:spcPts val="0"/>
              </a:spcAft>
              <a:buClrTx/>
              <a:buSzTx/>
              <a:buFont typeface="Wingdings" panose="05000000000000000000" pitchFamily="2" charset="2"/>
              <a:buChar char="l"/>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不明な点が生じたら、早めに専門家（ＩＣＮ？）に確認（放置しない）</a:t>
            </a:r>
          </a:p>
          <a:p>
            <a:pPr marL="342900" marR="0" lvl="0" indent="-342900" algn="l" defTabSz="844083" rtl="0" eaLnBrk="1" fontAlgn="auto" latinLnBrk="0" hangingPunct="1">
              <a:lnSpc>
                <a:spcPct val="200000"/>
              </a:lnSpc>
              <a:spcBef>
                <a:spcPts val="554"/>
              </a:spcBef>
              <a:spcAft>
                <a:spcPts val="0"/>
              </a:spcAft>
              <a:buClrTx/>
              <a:buSzTx/>
              <a:buFont typeface="Wingdings" panose="05000000000000000000" pitchFamily="2" charset="2"/>
              <a:buChar char="l"/>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無理しない（させない）、深追いしない。迷ったら退くの原則。</a:t>
            </a:r>
          </a:p>
          <a:p>
            <a:pPr marL="342900" marR="0" lvl="0" indent="-342900" algn="l" defTabSz="844083" rtl="0" eaLnBrk="1" fontAlgn="auto" latinLnBrk="0" hangingPunct="1">
              <a:lnSpc>
                <a:spcPct val="200000"/>
              </a:lnSpc>
              <a:spcBef>
                <a:spcPts val="554"/>
              </a:spcBef>
              <a:spcAft>
                <a:spcPts val="0"/>
              </a:spcAft>
              <a:buClrTx/>
              <a:buSzTx/>
              <a:buFont typeface="Wingdings" panose="05000000000000000000" pitchFamily="2" charset="2"/>
              <a:buChar char="l"/>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自主トレが可能な利用者には、パンフレットや張り紙を準備。</a:t>
            </a:r>
          </a:p>
          <a:p>
            <a:pPr marL="342900" marR="0" lvl="0" indent="-342900" algn="l" defTabSz="844083" rtl="0" eaLnBrk="1" fontAlgn="auto" latinLnBrk="0" hangingPunct="1">
              <a:lnSpc>
                <a:spcPct val="200000"/>
              </a:lnSpc>
              <a:spcBef>
                <a:spcPts val="554"/>
              </a:spcBef>
              <a:spcAft>
                <a:spcPts val="0"/>
              </a:spcAft>
              <a:buClrTx/>
              <a:buSzTx/>
              <a:buFont typeface="Wingdings" panose="05000000000000000000" pitchFamily="2" charset="2"/>
              <a:buChar char="l"/>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安全管理が難しそうであれば立位練習は避ける（転倒に気づきにくい） </a:t>
            </a:r>
          </a:p>
          <a:p>
            <a:pPr marL="342900" marR="0" lvl="0" indent="-342900" algn="l" defTabSz="844083" rtl="0" eaLnBrk="1" fontAlgn="auto" latinLnBrk="0" hangingPunct="1">
              <a:lnSpc>
                <a:spcPct val="200000"/>
              </a:lnSpc>
              <a:spcBef>
                <a:spcPts val="554"/>
              </a:spcBef>
              <a:spcAft>
                <a:spcPts val="0"/>
              </a:spcAft>
              <a:buClrTx/>
              <a:buSzTx/>
              <a:buFont typeface="Wingdings" panose="05000000000000000000" pitchFamily="2" charset="2"/>
              <a:buChar char="l"/>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困ったことや不明な内容はみんなで共有する</a:t>
            </a:r>
          </a:p>
        </p:txBody>
      </p:sp>
      <p:sp>
        <p:nvSpPr>
          <p:cNvPr id="9" name="タイトル 1">
            <a:extLst>
              <a:ext uri="{FF2B5EF4-FFF2-40B4-BE49-F238E27FC236}">
                <a16:creationId xmlns:a16="http://schemas.microsoft.com/office/drawing/2014/main" id="{70864825-6BCC-4D45-8711-483DE92A930B}"/>
              </a:ext>
            </a:extLst>
          </p:cNvPr>
          <p:cNvSpPr>
            <a:spLocks noGrp="1"/>
          </p:cNvSpPr>
          <p:nvPr>
            <p:ph type="title"/>
          </p:nvPr>
        </p:nvSpPr>
        <p:spPr>
          <a:xfrm>
            <a:off x="0" y="0"/>
            <a:ext cx="9144000" cy="720000"/>
          </a:xfrm>
          <a:solidFill>
            <a:schemeClr val="accent1">
              <a:lumMod val="50000"/>
            </a:schemeClr>
          </a:solidFill>
        </p:spPr>
        <p:txBody>
          <a:bodyPr>
            <a:normAutofit/>
          </a:bodyPr>
          <a:lstStyle/>
          <a:p>
            <a:pPr algn="ctr"/>
            <a:r>
              <a:rPr lang="en-US" altLang="ja-JP" sz="2800" b="1" dirty="0">
                <a:solidFill>
                  <a:schemeClr val="bg1"/>
                </a:solidFill>
                <a:latin typeface="+mn-ea"/>
                <a:ea typeface="+mn-ea"/>
              </a:rPr>
              <a:t>COVID-19</a:t>
            </a:r>
            <a:r>
              <a:rPr lang="ja-JP" altLang="en-US" sz="2800" b="1" dirty="0">
                <a:solidFill>
                  <a:schemeClr val="bg1"/>
                </a:solidFill>
                <a:latin typeface="+mn-ea"/>
                <a:ea typeface="+mn-ea"/>
              </a:rPr>
              <a:t>が疑われる入居者のケアの実際</a:t>
            </a:r>
          </a:p>
        </p:txBody>
      </p:sp>
    </p:spTree>
    <p:extLst>
      <p:ext uri="{BB962C8B-B14F-4D97-AF65-F5344CB8AC3E}">
        <p14:creationId xmlns:p14="http://schemas.microsoft.com/office/powerpoint/2010/main" val="311771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70864825-6BCC-4D45-8711-483DE92A930B}"/>
              </a:ext>
            </a:extLst>
          </p:cNvPr>
          <p:cNvSpPr>
            <a:spLocks noGrp="1"/>
          </p:cNvSpPr>
          <p:nvPr>
            <p:ph type="title"/>
          </p:nvPr>
        </p:nvSpPr>
        <p:spPr>
          <a:xfrm>
            <a:off x="0" y="0"/>
            <a:ext cx="9144000" cy="720000"/>
          </a:xfrm>
          <a:solidFill>
            <a:schemeClr val="accent1">
              <a:lumMod val="50000"/>
            </a:schemeClr>
          </a:solidFill>
        </p:spPr>
        <p:txBody>
          <a:bodyPr>
            <a:normAutofit/>
          </a:bodyPr>
          <a:lstStyle/>
          <a:p>
            <a:r>
              <a:rPr lang="ja-JP" altLang="en-US" sz="3600" b="1" dirty="0">
                <a:solidFill>
                  <a:schemeClr val="bg1"/>
                </a:solidFill>
                <a:latin typeface="游ゴシック" panose="020B0400000000000000" pitchFamily="50" charset="-128"/>
                <a:ea typeface="游ゴシック" panose="020B0400000000000000" pitchFamily="50" charset="-128"/>
              </a:rPr>
              <a:t>患者接触時のリスク評価と対応</a:t>
            </a:r>
          </a:p>
        </p:txBody>
      </p:sp>
      <p:graphicFrame>
        <p:nvGraphicFramePr>
          <p:cNvPr id="3" name="表 3">
            <a:extLst>
              <a:ext uri="{FF2B5EF4-FFF2-40B4-BE49-F238E27FC236}">
                <a16:creationId xmlns:a16="http://schemas.microsoft.com/office/drawing/2014/main" id="{2EF1DB19-A955-4D5E-B878-1791ED73DB32}"/>
              </a:ext>
            </a:extLst>
          </p:cNvPr>
          <p:cNvGraphicFramePr>
            <a:graphicFrameLocks noGrp="1"/>
          </p:cNvGraphicFramePr>
          <p:nvPr/>
        </p:nvGraphicFramePr>
        <p:xfrm>
          <a:off x="302216" y="909262"/>
          <a:ext cx="8462077" cy="4204127"/>
        </p:xfrm>
        <a:graphic>
          <a:graphicData uri="http://schemas.openxmlformats.org/drawingml/2006/table">
            <a:tbl>
              <a:tblPr firstRow="1" bandRow="1">
                <a:tableStyleId>{5940675A-B579-460E-94D1-54222C63F5DA}</a:tableStyleId>
              </a:tblPr>
              <a:tblGrid>
                <a:gridCol w="727687">
                  <a:extLst>
                    <a:ext uri="{9D8B030D-6E8A-4147-A177-3AD203B41FA5}">
                      <a16:colId xmlns:a16="http://schemas.microsoft.com/office/drawing/2014/main" val="2037302013"/>
                    </a:ext>
                  </a:extLst>
                </a:gridCol>
                <a:gridCol w="1645920">
                  <a:extLst>
                    <a:ext uri="{9D8B030D-6E8A-4147-A177-3AD203B41FA5}">
                      <a16:colId xmlns:a16="http://schemas.microsoft.com/office/drawing/2014/main" val="4105278684"/>
                    </a:ext>
                  </a:extLst>
                </a:gridCol>
                <a:gridCol w="3044235">
                  <a:extLst>
                    <a:ext uri="{9D8B030D-6E8A-4147-A177-3AD203B41FA5}">
                      <a16:colId xmlns:a16="http://schemas.microsoft.com/office/drawing/2014/main" val="1232229535"/>
                    </a:ext>
                  </a:extLst>
                </a:gridCol>
                <a:gridCol w="3044235">
                  <a:extLst>
                    <a:ext uri="{9D8B030D-6E8A-4147-A177-3AD203B41FA5}">
                      <a16:colId xmlns:a16="http://schemas.microsoft.com/office/drawing/2014/main" val="1252059838"/>
                    </a:ext>
                  </a:extLst>
                </a:gridCol>
              </a:tblGrid>
              <a:tr h="377636">
                <a:tc rowSpan="2" gridSpan="2">
                  <a:txBody>
                    <a:bodyPr/>
                    <a:lstStyle/>
                    <a:p>
                      <a:endParaRPr kumimoji="1" lang="ja-JP" altLang="en-US" dirty="0">
                        <a:latin typeface="游ゴシック" panose="020B0400000000000000" pitchFamily="50" charset="-128"/>
                        <a:ea typeface="游ゴシック" panose="020B0400000000000000" pitchFamily="50" charset="-128"/>
                      </a:endParaRPr>
                    </a:p>
                  </a:txBody>
                  <a:tcPr/>
                </a:tc>
                <a:tc rowSpan="2" hMerge="1">
                  <a:txBody>
                    <a:bodyPr/>
                    <a:lstStyle/>
                    <a:p>
                      <a:endParaRPr kumimoji="1" lang="ja-JP" altLang="en-US" dirty="0"/>
                    </a:p>
                  </a:txBody>
                  <a:tcPr/>
                </a:tc>
                <a:tc gridSpan="2">
                  <a:txBody>
                    <a:bodyPr/>
                    <a:lstStyle/>
                    <a:p>
                      <a:pPr algn="ctr"/>
                      <a:r>
                        <a:rPr kumimoji="1" lang="ja-JP" altLang="en-US" sz="2400" b="1" dirty="0">
                          <a:solidFill>
                            <a:schemeClr val="bg1"/>
                          </a:solidFill>
                          <a:latin typeface="游ゴシック" panose="020B0400000000000000" pitchFamily="50" charset="-128"/>
                          <a:ea typeface="游ゴシック" panose="020B0400000000000000" pitchFamily="50" charset="-128"/>
                        </a:rPr>
                        <a:t>患者</a:t>
                      </a:r>
                    </a:p>
                  </a:txBody>
                  <a:tcPr anchor="ctr">
                    <a:solidFill>
                      <a:schemeClr val="accent3">
                        <a:lumMod val="50000"/>
                      </a:schemeClr>
                    </a:solidFill>
                  </a:tcPr>
                </a:tc>
                <a:tc hMerge="1">
                  <a:txBody>
                    <a:bodyPr/>
                    <a:lstStyle/>
                    <a:p>
                      <a:endParaRPr kumimoji="1" lang="ja-JP" altLang="en-US" dirty="0"/>
                    </a:p>
                  </a:txBody>
                  <a:tcPr/>
                </a:tc>
                <a:extLst>
                  <a:ext uri="{0D108BD9-81ED-4DB2-BD59-A6C34878D82A}">
                    <a16:rowId xmlns:a16="http://schemas.microsoft.com/office/drawing/2014/main" val="3453829441"/>
                  </a:ext>
                </a:extLst>
              </a:tr>
              <a:tr h="535275">
                <a:tc gridSpan="2" vMerge="1">
                  <a:txBody>
                    <a:bodyPr/>
                    <a:lstStyle/>
                    <a:p>
                      <a:endParaRPr kumimoji="1" lang="ja-JP" altLang="en-US" dirty="0"/>
                    </a:p>
                  </a:txBody>
                  <a:tcPr/>
                </a:tc>
                <a:tc hMerge="1" vMerge="1">
                  <a:txBody>
                    <a:bodyPr/>
                    <a:lstStyle/>
                    <a:p>
                      <a:endParaRPr kumimoji="1" lang="ja-JP" altLang="en-US" dirty="0"/>
                    </a:p>
                  </a:txBody>
                  <a:tcPr/>
                </a:tc>
                <a:tc>
                  <a:txBody>
                    <a:bodyPr/>
                    <a:lstStyle/>
                    <a:p>
                      <a:pPr algn="ctr"/>
                      <a:r>
                        <a:rPr kumimoji="1" lang="ja-JP" altLang="en-US" b="1" dirty="0">
                          <a:solidFill>
                            <a:schemeClr val="bg1"/>
                          </a:solidFill>
                          <a:latin typeface="游ゴシック" panose="020B0400000000000000" pitchFamily="50" charset="-128"/>
                          <a:ea typeface="游ゴシック" panose="020B0400000000000000" pitchFamily="50" charset="-128"/>
                        </a:rPr>
                        <a:t>マスクなし</a:t>
                      </a:r>
                    </a:p>
                  </a:txBody>
                  <a:tcPr anchor="ctr">
                    <a:solidFill>
                      <a:schemeClr val="accent3">
                        <a:lumMod val="75000"/>
                      </a:schemeClr>
                    </a:solidFill>
                  </a:tcPr>
                </a:tc>
                <a:tc>
                  <a:txBody>
                    <a:bodyPr/>
                    <a:lstStyle/>
                    <a:p>
                      <a:pPr algn="ctr"/>
                      <a:r>
                        <a:rPr kumimoji="1" lang="ja-JP" altLang="en-US" b="1" dirty="0">
                          <a:solidFill>
                            <a:schemeClr val="bg1"/>
                          </a:solidFill>
                          <a:latin typeface="游ゴシック" panose="020B0400000000000000" pitchFamily="50" charset="-128"/>
                          <a:ea typeface="游ゴシック" panose="020B0400000000000000" pitchFamily="50" charset="-128"/>
                        </a:rPr>
                        <a:t>マスクあり</a:t>
                      </a:r>
                    </a:p>
                  </a:txBody>
                  <a:tcPr anchor="ctr">
                    <a:solidFill>
                      <a:schemeClr val="accent3">
                        <a:lumMod val="75000"/>
                      </a:schemeClr>
                    </a:solidFill>
                  </a:tcPr>
                </a:tc>
                <a:extLst>
                  <a:ext uri="{0D108BD9-81ED-4DB2-BD59-A6C34878D82A}">
                    <a16:rowId xmlns:a16="http://schemas.microsoft.com/office/drawing/2014/main" val="3045754139"/>
                  </a:ext>
                </a:extLst>
              </a:tr>
              <a:tr h="802913">
                <a:tc rowSpan="4">
                  <a:txBody>
                    <a:bodyPr/>
                    <a:lstStyle/>
                    <a:p>
                      <a:pPr algn="ctr"/>
                      <a:r>
                        <a:rPr kumimoji="1" lang="ja-JP" altLang="en-US" sz="2400" dirty="0">
                          <a:solidFill>
                            <a:schemeClr val="bg1"/>
                          </a:solidFill>
                        </a:rPr>
                        <a:t>医療・介護従事者</a:t>
                      </a:r>
                    </a:p>
                  </a:txBody>
                  <a:tcPr vert="eaVert" anchor="ctr">
                    <a:solidFill>
                      <a:schemeClr val="accent3">
                        <a:lumMod val="50000"/>
                      </a:schemeClr>
                    </a:solidFill>
                  </a:tcPr>
                </a:tc>
                <a:tc>
                  <a:txBody>
                    <a:bodyPr/>
                    <a:lstStyle/>
                    <a:p>
                      <a:pPr algn="ctr"/>
                      <a:r>
                        <a:rPr kumimoji="1" lang="ja-JP" altLang="en-US" b="1" dirty="0">
                          <a:solidFill>
                            <a:schemeClr val="bg1"/>
                          </a:solidFill>
                          <a:latin typeface="游ゴシック" panose="020B0400000000000000" pitchFamily="50" charset="-128"/>
                          <a:ea typeface="游ゴシック" panose="020B0400000000000000" pitchFamily="50" charset="-128"/>
                        </a:rPr>
                        <a:t>マスクなし</a:t>
                      </a:r>
                    </a:p>
                  </a:txBody>
                  <a:tcPr anchor="ctr">
                    <a:solidFill>
                      <a:schemeClr val="accent3">
                        <a:lumMod val="75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高リスク</a:t>
                      </a:r>
                      <a:endParaRPr kumimoji="1" lang="en-US" altLang="ja-JP" dirty="0">
                        <a:latin typeface="游ゴシック" panose="020B0400000000000000" pitchFamily="50" charset="-128"/>
                        <a:ea typeface="游ゴシック" panose="020B0400000000000000" pitchFamily="50" charset="-128"/>
                      </a:endParaRPr>
                    </a:p>
                    <a:p>
                      <a:pPr algn="ctr"/>
                      <a:r>
                        <a:rPr kumimoji="1" lang="ja-JP" altLang="en-US" sz="1400" dirty="0">
                          <a:latin typeface="游ゴシック" panose="020B0400000000000000" pitchFamily="50" charset="-128"/>
                          <a:ea typeface="游ゴシック" panose="020B0400000000000000" pitchFamily="50" charset="-128"/>
                        </a:rPr>
                        <a:t>最終曝露日より</a:t>
                      </a:r>
                      <a:r>
                        <a:rPr kumimoji="1" lang="en-US" altLang="ja-JP" sz="1400" dirty="0">
                          <a:latin typeface="游ゴシック" panose="020B0400000000000000" pitchFamily="50" charset="-128"/>
                          <a:ea typeface="游ゴシック" panose="020B0400000000000000" pitchFamily="50" charset="-128"/>
                        </a:rPr>
                        <a:t>14</a:t>
                      </a:r>
                      <a:r>
                        <a:rPr kumimoji="1" lang="ja-JP" altLang="en-US" sz="1400" dirty="0">
                          <a:latin typeface="游ゴシック" panose="020B0400000000000000" pitchFamily="50" charset="-128"/>
                          <a:ea typeface="游ゴシック" panose="020B0400000000000000" pitchFamily="50" charset="-128"/>
                        </a:rPr>
                        <a:t>日間の就労制限</a:t>
                      </a:r>
                    </a:p>
                  </a:txBody>
                  <a:tcPr anchor="ctr">
                    <a:solidFill>
                      <a:schemeClr val="accent2">
                        <a:lumMod val="20000"/>
                        <a:lumOff val="80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中リスク</a:t>
                      </a:r>
                      <a:endParaRPr kumimoji="1" lang="en-US" altLang="ja-JP" dirty="0">
                        <a:latin typeface="游ゴシック" panose="020B0400000000000000" pitchFamily="50" charset="-128"/>
                        <a:ea typeface="游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游ゴシック" panose="020B0400000000000000" pitchFamily="50" charset="-128"/>
                          <a:ea typeface="游ゴシック" panose="020B0400000000000000" pitchFamily="50" charset="-128"/>
                        </a:rPr>
                        <a:t>最終曝露日より</a:t>
                      </a:r>
                      <a:r>
                        <a:rPr kumimoji="1" lang="en-US" altLang="ja-JP" sz="1400" dirty="0">
                          <a:latin typeface="游ゴシック" panose="020B0400000000000000" pitchFamily="50" charset="-128"/>
                          <a:ea typeface="游ゴシック" panose="020B0400000000000000" pitchFamily="50" charset="-128"/>
                        </a:rPr>
                        <a:t>14</a:t>
                      </a:r>
                      <a:r>
                        <a:rPr kumimoji="1" lang="ja-JP" altLang="en-US" sz="1400" dirty="0">
                          <a:latin typeface="游ゴシック" panose="020B0400000000000000" pitchFamily="50" charset="-128"/>
                          <a:ea typeface="游ゴシック" panose="020B0400000000000000" pitchFamily="50" charset="-128"/>
                        </a:rPr>
                        <a:t>日間の就労制限</a:t>
                      </a:r>
                    </a:p>
                  </a:txBody>
                  <a:tcPr anchor="ctr">
                    <a:solidFill>
                      <a:schemeClr val="accent6">
                        <a:lumMod val="20000"/>
                        <a:lumOff val="80000"/>
                      </a:schemeClr>
                    </a:solidFill>
                  </a:tcPr>
                </a:tc>
                <a:extLst>
                  <a:ext uri="{0D108BD9-81ED-4DB2-BD59-A6C34878D82A}">
                    <a16:rowId xmlns:a16="http://schemas.microsoft.com/office/drawing/2014/main" val="1623381492"/>
                  </a:ext>
                </a:extLst>
              </a:tr>
              <a:tr h="802913">
                <a:tc vMerge="1">
                  <a:txBody>
                    <a:bodyPr/>
                    <a:lstStyle/>
                    <a:p>
                      <a:endParaRPr kumimoji="1" lang="ja-JP" altLang="en-US" dirty="0"/>
                    </a:p>
                  </a:txBody>
                  <a:tcPr/>
                </a:tc>
                <a:tc>
                  <a:txBody>
                    <a:bodyPr/>
                    <a:lstStyle/>
                    <a:p>
                      <a:pPr algn="ctr"/>
                      <a:r>
                        <a:rPr kumimoji="1" lang="ja-JP" altLang="en-US" b="1" dirty="0">
                          <a:solidFill>
                            <a:schemeClr val="bg1"/>
                          </a:solidFill>
                          <a:latin typeface="游ゴシック" panose="020B0400000000000000" pitchFamily="50" charset="-128"/>
                          <a:ea typeface="游ゴシック" panose="020B0400000000000000" pitchFamily="50" charset="-128"/>
                        </a:rPr>
                        <a:t>目の保護なし</a:t>
                      </a:r>
                    </a:p>
                  </a:txBody>
                  <a:tcPr anchor="ctr">
                    <a:solidFill>
                      <a:schemeClr val="accent3">
                        <a:lumMod val="75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中リスク</a:t>
                      </a:r>
                      <a:endParaRPr kumimoji="1" lang="en-US" altLang="ja-JP" dirty="0">
                        <a:latin typeface="游ゴシック" panose="020B0400000000000000" pitchFamily="50" charset="-128"/>
                        <a:ea typeface="游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游ゴシック" panose="020B0400000000000000" pitchFamily="50" charset="-128"/>
                          <a:ea typeface="游ゴシック" panose="020B0400000000000000" pitchFamily="50" charset="-128"/>
                        </a:rPr>
                        <a:t>最終曝露日より</a:t>
                      </a:r>
                      <a:r>
                        <a:rPr kumimoji="1" lang="en-US" altLang="ja-JP" sz="1400" dirty="0">
                          <a:latin typeface="游ゴシック" panose="020B0400000000000000" pitchFamily="50" charset="-128"/>
                          <a:ea typeface="游ゴシック" panose="020B0400000000000000" pitchFamily="50" charset="-128"/>
                        </a:rPr>
                        <a:t>14</a:t>
                      </a:r>
                      <a:r>
                        <a:rPr kumimoji="1" lang="ja-JP" altLang="en-US" sz="1400" dirty="0">
                          <a:latin typeface="游ゴシック" panose="020B0400000000000000" pitchFamily="50" charset="-128"/>
                          <a:ea typeface="游ゴシック" panose="020B0400000000000000" pitchFamily="50" charset="-128"/>
                        </a:rPr>
                        <a:t>日間の就労制限</a:t>
                      </a:r>
                    </a:p>
                  </a:txBody>
                  <a:tcPr anchor="ctr">
                    <a:solidFill>
                      <a:schemeClr val="accent6">
                        <a:lumMod val="20000"/>
                        <a:lumOff val="80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低リスク</a:t>
                      </a:r>
                    </a:p>
                  </a:txBody>
                  <a:tcPr anchor="ctr">
                    <a:solidFill>
                      <a:schemeClr val="accent1">
                        <a:lumMod val="20000"/>
                        <a:lumOff val="80000"/>
                      </a:schemeClr>
                    </a:solidFill>
                  </a:tcPr>
                </a:tc>
                <a:extLst>
                  <a:ext uri="{0D108BD9-81ED-4DB2-BD59-A6C34878D82A}">
                    <a16:rowId xmlns:a16="http://schemas.microsoft.com/office/drawing/2014/main" val="565587666"/>
                  </a:ext>
                </a:extLst>
              </a:tr>
              <a:tr h="802913">
                <a:tc vMerge="1">
                  <a:txBody>
                    <a:bodyPr/>
                    <a:lstStyle/>
                    <a:p>
                      <a:endParaRPr kumimoji="1" lang="ja-JP" altLang="en-US" dirty="0"/>
                    </a:p>
                  </a:txBody>
                  <a:tcPr/>
                </a:tc>
                <a:tc>
                  <a:txBody>
                    <a:bodyPr/>
                    <a:lstStyle/>
                    <a:p>
                      <a:pPr algn="ctr"/>
                      <a:r>
                        <a:rPr kumimoji="1" lang="ja-JP" altLang="en-US" b="1" dirty="0">
                          <a:solidFill>
                            <a:schemeClr val="bg1"/>
                          </a:solidFill>
                          <a:latin typeface="游ゴシック" panose="020B0400000000000000" pitchFamily="50" charset="-128"/>
                          <a:ea typeface="游ゴシック" panose="020B0400000000000000" pitchFamily="50" charset="-128"/>
                        </a:rPr>
                        <a:t>ガウンなし</a:t>
                      </a:r>
                    </a:p>
                  </a:txBody>
                  <a:tcPr anchor="ctr">
                    <a:solidFill>
                      <a:schemeClr val="accent3">
                        <a:lumMod val="75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低リスク</a:t>
                      </a:r>
                      <a:endParaRPr kumimoji="1" lang="en-US" altLang="ja-JP" dirty="0">
                        <a:latin typeface="游ゴシック" panose="020B0400000000000000" pitchFamily="50" charset="-128"/>
                        <a:ea typeface="游ゴシック" panose="020B0400000000000000" pitchFamily="50" charset="-128"/>
                      </a:endParaRPr>
                    </a:p>
                    <a:p>
                      <a:pPr algn="ctr"/>
                      <a:r>
                        <a:rPr kumimoji="1" lang="ja-JP" altLang="en-US" sz="1400" dirty="0">
                          <a:latin typeface="游ゴシック" panose="020B0400000000000000" pitchFamily="50" charset="-128"/>
                          <a:ea typeface="游ゴシック" panose="020B0400000000000000" pitchFamily="50" charset="-128"/>
                        </a:rPr>
                        <a:t>身体密着あるときは中リスク</a:t>
                      </a:r>
                    </a:p>
                  </a:txBody>
                  <a:tcPr anchor="ctr">
                    <a:solidFill>
                      <a:schemeClr val="accent1">
                        <a:lumMod val="20000"/>
                        <a:lumOff val="80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低リスク</a:t>
                      </a:r>
                      <a:endParaRPr kumimoji="1" lang="en-US" altLang="ja-JP" dirty="0">
                        <a:latin typeface="游ゴシック" panose="020B0400000000000000" pitchFamily="50" charset="-128"/>
                        <a:ea typeface="游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游ゴシック" panose="020B0400000000000000" pitchFamily="50" charset="-128"/>
                          <a:ea typeface="游ゴシック" panose="020B0400000000000000" pitchFamily="50" charset="-128"/>
                        </a:rPr>
                        <a:t>身体密着あるときは中リスク</a:t>
                      </a:r>
                      <a:endParaRPr kumimoji="1" lang="ja-JP" altLang="en-US" sz="1600" dirty="0">
                        <a:latin typeface="游ゴシック" panose="020B0400000000000000" pitchFamily="50" charset="-128"/>
                        <a:ea typeface="游ゴシック" panose="020B0400000000000000" pitchFamily="50" charset="-128"/>
                      </a:endParaRPr>
                    </a:p>
                  </a:txBody>
                  <a:tcPr anchor="ctr">
                    <a:solidFill>
                      <a:schemeClr val="accent1">
                        <a:lumMod val="20000"/>
                        <a:lumOff val="80000"/>
                      </a:schemeClr>
                    </a:solidFill>
                  </a:tcPr>
                </a:tc>
                <a:extLst>
                  <a:ext uri="{0D108BD9-81ED-4DB2-BD59-A6C34878D82A}">
                    <a16:rowId xmlns:a16="http://schemas.microsoft.com/office/drawing/2014/main" val="1087461"/>
                  </a:ext>
                </a:extLst>
              </a:tr>
              <a:tr h="802913">
                <a:tc vMerge="1">
                  <a:txBody>
                    <a:bodyPr/>
                    <a:lstStyle/>
                    <a:p>
                      <a:endParaRPr kumimoji="1" lang="ja-JP" altLang="en-US" dirty="0"/>
                    </a:p>
                  </a:txBody>
                  <a:tcPr/>
                </a:tc>
                <a:tc>
                  <a:txBody>
                    <a:bodyPr/>
                    <a:lstStyle/>
                    <a:p>
                      <a:pPr algn="ctr"/>
                      <a:r>
                        <a:rPr kumimoji="1" lang="ja-JP" altLang="en-US" b="1" dirty="0">
                          <a:solidFill>
                            <a:schemeClr val="bg1"/>
                          </a:solidFill>
                          <a:latin typeface="游ゴシック" panose="020B0400000000000000" pitchFamily="50" charset="-128"/>
                          <a:ea typeface="游ゴシック" panose="020B0400000000000000" pitchFamily="50" charset="-128"/>
                        </a:rPr>
                        <a:t>すべて着用</a:t>
                      </a:r>
                    </a:p>
                  </a:txBody>
                  <a:tcPr anchor="ctr">
                    <a:solidFill>
                      <a:schemeClr val="accent3">
                        <a:lumMod val="75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低リスク</a:t>
                      </a:r>
                    </a:p>
                  </a:txBody>
                  <a:tcPr anchor="ctr">
                    <a:solidFill>
                      <a:schemeClr val="accent1">
                        <a:lumMod val="20000"/>
                        <a:lumOff val="80000"/>
                      </a:schemeClr>
                    </a:solidFill>
                  </a:tcPr>
                </a:tc>
                <a:tc>
                  <a:txBody>
                    <a:bodyPr/>
                    <a:lstStyle/>
                    <a:p>
                      <a:pPr algn="ctr"/>
                      <a:r>
                        <a:rPr kumimoji="1" lang="ja-JP" altLang="en-US" dirty="0">
                          <a:latin typeface="游ゴシック" panose="020B0400000000000000" pitchFamily="50" charset="-128"/>
                          <a:ea typeface="游ゴシック" panose="020B0400000000000000" pitchFamily="50" charset="-128"/>
                        </a:rPr>
                        <a:t>低リスク</a:t>
                      </a:r>
                    </a:p>
                  </a:txBody>
                  <a:tcPr anchor="ctr">
                    <a:solidFill>
                      <a:schemeClr val="accent1">
                        <a:lumMod val="20000"/>
                        <a:lumOff val="80000"/>
                      </a:schemeClr>
                    </a:solidFill>
                  </a:tcPr>
                </a:tc>
                <a:extLst>
                  <a:ext uri="{0D108BD9-81ED-4DB2-BD59-A6C34878D82A}">
                    <a16:rowId xmlns:a16="http://schemas.microsoft.com/office/drawing/2014/main" val="306355537"/>
                  </a:ext>
                </a:extLst>
              </a:tr>
            </a:tbl>
          </a:graphicData>
        </a:graphic>
      </p:graphicFrame>
      <p:sp>
        <p:nvSpPr>
          <p:cNvPr id="11" name="テキスト ボックス 10">
            <a:extLst>
              <a:ext uri="{FF2B5EF4-FFF2-40B4-BE49-F238E27FC236}">
                <a16:creationId xmlns:a16="http://schemas.microsoft.com/office/drawing/2014/main" id="{72613EF4-E27E-4518-996E-0A25F7E23C0D}"/>
              </a:ext>
            </a:extLst>
          </p:cNvPr>
          <p:cNvSpPr txBox="1"/>
          <p:nvPr/>
        </p:nvSpPr>
        <p:spPr>
          <a:xfrm>
            <a:off x="302216" y="5187151"/>
            <a:ext cx="8462076" cy="1231106"/>
          </a:xfrm>
          <a:prstGeom prst="rect">
            <a:avLst/>
          </a:prstGeom>
          <a:noFill/>
        </p:spPr>
        <p:txBody>
          <a:bodyPr wrap="square">
            <a:spAutoFit/>
          </a:bodyPr>
          <a:lstStyle/>
          <a:p>
            <a:pPr marL="452438" marR="0" lvl="0" indent="-452438" algn="l" defTabSz="457200" rtl="0" eaLnBrk="1" fontAlgn="auto" latinLnBrk="0" hangingPunct="1">
              <a:lnSpc>
                <a:spcPct val="100000"/>
              </a:lnSpc>
              <a:spcBef>
                <a:spcPts val="1200"/>
              </a:spcBef>
              <a:spcAft>
                <a:spcPts val="0"/>
              </a:spcAft>
              <a:buClrTx/>
              <a:buSzTx/>
              <a:buFontTx/>
              <a:buNone/>
              <a:tabLst/>
              <a:defRPr/>
            </a:pPr>
            <a:r>
              <a:rPr kumimoji="0"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１ 接触時間は「15分以上」を目安とするが、双方がマスクを着用していないときは、「３分以上」でも感染するリスクがあると判断する。</a:t>
            </a:r>
          </a:p>
          <a:p>
            <a:pPr marL="452438" marR="0" lvl="0" indent="-452438" algn="l" defTabSz="457200" rtl="0" eaLnBrk="1" fontAlgn="auto" latinLnBrk="0" hangingPunct="1">
              <a:lnSpc>
                <a:spcPct val="100000"/>
              </a:lnSpc>
              <a:spcBef>
                <a:spcPts val="1200"/>
              </a:spcBef>
              <a:spcAft>
                <a:spcPts val="0"/>
              </a:spcAft>
              <a:buClrTx/>
              <a:buSzTx/>
              <a:buFontTx/>
              <a:buNone/>
              <a:tabLst/>
              <a:defRPr/>
            </a:pPr>
            <a:r>
              <a:rPr kumimoji="0"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２ 双方がサージカルマスクを着用していても、大量のエアロゾルを生じる処置を実施した場合には中リスクと判断する。Ｎ９５マスクを着用していれば低リスクと判断する。</a:t>
            </a:r>
          </a:p>
        </p:txBody>
      </p:sp>
      <p:sp>
        <p:nvSpPr>
          <p:cNvPr id="16" name="テキスト ボックス 15">
            <a:extLst>
              <a:ext uri="{FF2B5EF4-FFF2-40B4-BE49-F238E27FC236}">
                <a16:creationId xmlns:a16="http://schemas.microsoft.com/office/drawing/2014/main" id="{CA3A4F74-C37B-4737-B1DE-64D7A4B0740B}"/>
              </a:ext>
            </a:extLst>
          </p:cNvPr>
          <p:cNvSpPr txBox="1"/>
          <p:nvPr/>
        </p:nvSpPr>
        <p:spPr>
          <a:xfrm>
            <a:off x="1216617" y="6504000"/>
            <a:ext cx="7927383"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日本環境感染学会：医療機関における新型コロナウイルス感染症への対応ガイド（第３版）をもとに高山作図</a:t>
            </a:r>
            <a:endParaRPr kumimoji="0"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729513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4DF7C07-8096-49C2-80E5-A9B81040086E}"/>
              </a:ext>
            </a:extLst>
          </p:cNvPr>
          <p:cNvPicPr>
            <a:picLocks noChangeAspect="1"/>
          </p:cNvPicPr>
          <p:nvPr/>
        </p:nvPicPr>
        <p:blipFill>
          <a:blip r:embed="rId3"/>
          <a:stretch>
            <a:fillRect/>
          </a:stretch>
        </p:blipFill>
        <p:spPr>
          <a:xfrm>
            <a:off x="265855" y="218898"/>
            <a:ext cx="8462509" cy="1761392"/>
          </a:xfrm>
          <a:prstGeom prst="rect">
            <a:avLst/>
          </a:prstGeom>
          <a:ln>
            <a:noFill/>
          </a:ln>
          <a:effectLst>
            <a:outerShdw blurRad="292100" dist="139700" dir="2700000" algn="tl" rotWithShape="0">
              <a:srgbClr val="333333">
                <a:alpha val="65000"/>
              </a:srgbClr>
            </a:outerShdw>
          </a:effectLst>
        </p:spPr>
      </p:pic>
      <p:pic>
        <p:nvPicPr>
          <p:cNvPr id="8" name="図 7">
            <a:extLst>
              <a:ext uri="{FF2B5EF4-FFF2-40B4-BE49-F238E27FC236}">
                <a16:creationId xmlns:a16="http://schemas.microsoft.com/office/drawing/2014/main" id="{9444F699-A50F-491D-A425-70B3E6972BF9}"/>
              </a:ext>
            </a:extLst>
          </p:cNvPr>
          <p:cNvPicPr>
            <a:picLocks noChangeAspect="1"/>
          </p:cNvPicPr>
          <p:nvPr/>
        </p:nvPicPr>
        <p:blipFill>
          <a:blip r:embed="rId4"/>
          <a:stretch>
            <a:fillRect/>
          </a:stretch>
        </p:blipFill>
        <p:spPr>
          <a:xfrm>
            <a:off x="265855" y="2161309"/>
            <a:ext cx="8462509" cy="4382655"/>
          </a:xfrm>
          <a:prstGeom prst="rect">
            <a:avLst/>
          </a:prstGeom>
          <a:ln>
            <a:noFill/>
          </a:ln>
          <a:effectLst>
            <a:outerShdw blurRad="292100" dist="139700" dir="2700000" algn="tl" rotWithShape="0">
              <a:srgbClr val="333333">
                <a:alpha val="65000"/>
              </a:srgbClr>
            </a:outerShdw>
          </a:effectLst>
        </p:spPr>
      </p:pic>
      <p:sp>
        <p:nvSpPr>
          <p:cNvPr id="11" name="正方形/長方形 10">
            <a:extLst>
              <a:ext uri="{FF2B5EF4-FFF2-40B4-BE49-F238E27FC236}">
                <a16:creationId xmlns:a16="http://schemas.microsoft.com/office/drawing/2014/main" id="{5384E1E3-3604-4CC6-85E7-7D754D3D464A}"/>
              </a:ext>
            </a:extLst>
          </p:cNvPr>
          <p:cNvSpPr/>
          <p:nvPr/>
        </p:nvSpPr>
        <p:spPr>
          <a:xfrm>
            <a:off x="554182" y="5070764"/>
            <a:ext cx="8035636" cy="27709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3" name="正方形/長方形 12">
            <a:extLst>
              <a:ext uri="{FF2B5EF4-FFF2-40B4-BE49-F238E27FC236}">
                <a16:creationId xmlns:a16="http://schemas.microsoft.com/office/drawing/2014/main" id="{E706D774-1007-4991-85B8-B4200442DDEB}"/>
              </a:ext>
            </a:extLst>
          </p:cNvPr>
          <p:cNvSpPr/>
          <p:nvPr/>
        </p:nvSpPr>
        <p:spPr>
          <a:xfrm>
            <a:off x="554182" y="5650346"/>
            <a:ext cx="8035636" cy="875146"/>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859842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F49BE6A-E920-464D-946A-8222B38D4CCB}"/>
              </a:ext>
            </a:extLst>
          </p:cNvPr>
          <p:cNvPicPr>
            <a:picLocks noChangeAspect="1"/>
          </p:cNvPicPr>
          <p:nvPr/>
        </p:nvPicPr>
        <p:blipFill>
          <a:blip r:embed="rId2"/>
          <a:stretch>
            <a:fillRect/>
          </a:stretch>
        </p:blipFill>
        <p:spPr>
          <a:xfrm>
            <a:off x="373380" y="1978076"/>
            <a:ext cx="8397240" cy="2123843"/>
          </a:xfrm>
          <a:prstGeom prst="rect">
            <a:avLst/>
          </a:prstGeom>
          <a:ln>
            <a:noFill/>
          </a:ln>
          <a:effectLst>
            <a:outerShdw blurRad="292100" dist="139700" dir="2700000" algn="tl" rotWithShape="0">
              <a:srgbClr val="333333">
                <a:alpha val="65000"/>
              </a:srgbClr>
            </a:outerShdw>
          </a:effectLst>
        </p:spPr>
      </p:pic>
      <p:pic>
        <p:nvPicPr>
          <p:cNvPr id="9" name="図 8">
            <a:extLst>
              <a:ext uri="{FF2B5EF4-FFF2-40B4-BE49-F238E27FC236}">
                <a16:creationId xmlns:a16="http://schemas.microsoft.com/office/drawing/2014/main" id="{DFFE0D1B-51C4-4634-B47D-BEA99FC6DA87}"/>
              </a:ext>
            </a:extLst>
          </p:cNvPr>
          <p:cNvPicPr>
            <a:picLocks noChangeAspect="1"/>
          </p:cNvPicPr>
          <p:nvPr/>
        </p:nvPicPr>
        <p:blipFill>
          <a:blip r:embed="rId3"/>
          <a:stretch>
            <a:fillRect/>
          </a:stretch>
        </p:blipFill>
        <p:spPr>
          <a:xfrm>
            <a:off x="373380" y="108742"/>
            <a:ext cx="8397240" cy="1634776"/>
          </a:xfrm>
          <a:prstGeom prst="rect">
            <a:avLst/>
          </a:prstGeom>
          <a:ln>
            <a:noFill/>
          </a:ln>
          <a:effectLst>
            <a:outerShdw blurRad="292100" dist="139700" dir="2700000" algn="tl" rotWithShape="0">
              <a:srgbClr val="333333">
                <a:alpha val="65000"/>
              </a:srgbClr>
            </a:outerShdw>
          </a:effectLst>
        </p:spPr>
      </p:pic>
      <p:sp>
        <p:nvSpPr>
          <p:cNvPr id="11" name="テキスト ボックス 10">
            <a:extLst>
              <a:ext uri="{FF2B5EF4-FFF2-40B4-BE49-F238E27FC236}">
                <a16:creationId xmlns:a16="http://schemas.microsoft.com/office/drawing/2014/main" id="{6882B85B-2443-4BFD-B648-1C67F207A628}"/>
              </a:ext>
            </a:extLst>
          </p:cNvPr>
          <p:cNvSpPr txBox="1"/>
          <p:nvPr/>
        </p:nvSpPr>
        <p:spPr>
          <a:xfrm>
            <a:off x="2003124" y="5900530"/>
            <a:ext cx="6531275"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0" i="1"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＊個々の曝露は２４時間にわたる合計（たとえば、５分間の曝露が３回あれば合計１５分間）。</a:t>
            </a:r>
          </a:p>
        </p:txBody>
      </p:sp>
      <p:sp>
        <p:nvSpPr>
          <p:cNvPr id="13" name="テキスト ボックス 12">
            <a:extLst>
              <a:ext uri="{FF2B5EF4-FFF2-40B4-BE49-F238E27FC236}">
                <a16:creationId xmlns:a16="http://schemas.microsoft.com/office/drawing/2014/main" id="{0837CE4D-0A9E-428D-8993-659D338B62F3}"/>
              </a:ext>
            </a:extLst>
          </p:cNvPr>
          <p:cNvSpPr txBox="1"/>
          <p:nvPr/>
        </p:nvSpPr>
        <p:spPr>
          <a:xfrm>
            <a:off x="1972235" y="4669084"/>
            <a:ext cx="6798385"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発症２日前（無症候者の場合は検体採取の２日前）から隔離が必要とされる期間において、感染者から６フィート以内に２４時間の累積で１５分以上いた人。</a:t>
            </a:r>
          </a:p>
        </p:txBody>
      </p:sp>
    </p:spTree>
    <p:extLst>
      <p:ext uri="{BB962C8B-B14F-4D97-AF65-F5344CB8AC3E}">
        <p14:creationId xmlns:p14="http://schemas.microsoft.com/office/powerpoint/2010/main" val="3707550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4F11731-BA3D-45E4-9347-F66A0A10722D}"/>
              </a:ext>
            </a:extLst>
          </p:cNvPr>
          <p:cNvSpPr txBox="1">
            <a:spLocks/>
          </p:cNvSpPr>
          <p:nvPr/>
        </p:nvSpPr>
        <p:spPr>
          <a:xfrm>
            <a:off x="0" y="0"/>
            <a:ext cx="9144001" cy="720000"/>
          </a:xfrm>
          <a:prstGeom prst="rect">
            <a:avLst/>
          </a:prstGeom>
          <a:solidFill>
            <a:schemeClr val="accent1">
              <a:lumMod val="50000"/>
            </a:schemeClr>
          </a:solidFill>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844083" rtl="0" eaLnBrk="1" fontAlgn="auto" latinLnBrk="0" hangingPunct="1">
              <a:lnSpc>
                <a:spcPct val="9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rPr>
              <a:t>新型コロナウイルスの消毒・除菌方法</a:t>
            </a:r>
            <a:endParaRPr kumimoji="1" lang="zh-TW"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endParaRPr>
          </a:p>
        </p:txBody>
      </p:sp>
      <p:graphicFrame>
        <p:nvGraphicFramePr>
          <p:cNvPr id="5" name="表 5">
            <a:extLst>
              <a:ext uri="{FF2B5EF4-FFF2-40B4-BE49-F238E27FC236}">
                <a16:creationId xmlns:a16="http://schemas.microsoft.com/office/drawing/2014/main" id="{E908EBA6-0AA8-479E-82EC-116B5B6D9BE3}"/>
              </a:ext>
            </a:extLst>
          </p:cNvPr>
          <p:cNvGraphicFramePr>
            <a:graphicFrameLocks noGrp="1"/>
          </p:cNvGraphicFramePr>
          <p:nvPr/>
        </p:nvGraphicFramePr>
        <p:xfrm>
          <a:off x="516835" y="1021079"/>
          <a:ext cx="8110329" cy="5450840"/>
        </p:xfrm>
        <a:graphic>
          <a:graphicData uri="http://schemas.openxmlformats.org/drawingml/2006/table">
            <a:tbl>
              <a:tblPr firstRow="1" bandRow="1">
                <a:tableStyleId>{5940675A-B579-460E-94D1-54222C63F5DA}</a:tableStyleId>
              </a:tblPr>
              <a:tblGrid>
                <a:gridCol w="3204121">
                  <a:extLst>
                    <a:ext uri="{9D8B030D-6E8A-4147-A177-3AD203B41FA5}">
                      <a16:colId xmlns:a16="http://schemas.microsoft.com/office/drawing/2014/main" val="4070491341"/>
                    </a:ext>
                  </a:extLst>
                </a:gridCol>
                <a:gridCol w="1027135">
                  <a:extLst>
                    <a:ext uri="{9D8B030D-6E8A-4147-A177-3AD203B41FA5}">
                      <a16:colId xmlns:a16="http://schemas.microsoft.com/office/drawing/2014/main" val="141251330"/>
                    </a:ext>
                  </a:extLst>
                </a:gridCol>
                <a:gridCol w="1027135">
                  <a:extLst>
                    <a:ext uri="{9D8B030D-6E8A-4147-A177-3AD203B41FA5}">
                      <a16:colId xmlns:a16="http://schemas.microsoft.com/office/drawing/2014/main" val="789984481"/>
                    </a:ext>
                  </a:extLst>
                </a:gridCol>
                <a:gridCol w="2851938">
                  <a:extLst>
                    <a:ext uri="{9D8B030D-6E8A-4147-A177-3AD203B41FA5}">
                      <a16:colId xmlns:a16="http://schemas.microsoft.com/office/drawing/2014/main" val="2195914024"/>
                    </a:ext>
                  </a:extLst>
                </a:gridCol>
              </a:tblGrid>
              <a:tr h="467630">
                <a:tc>
                  <a:txBody>
                    <a:bodyPr/>
                    <a:lstStyle/>
                    <a:p>
                      <a:pPr algn="ctr"/>
                      <a:endParaRPr kumimoji="1" lang="ja-JP" altLang="en-US" sz="1600" dirty="0">
                        <a:latin typeface="+mn-ea"/>
                        <a:ea typeface="+mn-ea"/>
                      </a:endParaRPr>
                    </a:p>
                  </a:txBody>
                  <a:tcPr anchor="ctr"/>
                </a:tc>
                <a:tc>
                  <a:txBody>
                    <a:bodyPr/>
                    <a:lstStyle/>
                    <a:p>
                      <a:pPr algn="ctr"/>
                      <a:r>
                        <a:rPr kumimoji="1" lang="ja-JP" altLang="en-US" sz="1600" b="1" dirty="0">
                          <a:latin typeface="+mn-ea"/>
                          <a:ea typeface="+mn-ea"/>
                        </a:rPr>
                        <a:t>物品</a:t>
                      </a:r>
                    </a:p>
                  </a:txBody>
                  <a:tcPr anchor="ctr">
                    <a:solidFill>
                      <a:schemeClr val="accent6">
                        <a:lumMod val="20000"/>
                        <a:lumOff val="80000"/>
                      </a:schemeClr>
                    </a:solidFill>
                  </a:tcPr>
                </a:tc>
                <a:tc>
                  <a:txBody>
                    <a:bodyPr/>
                    <a:lstStyle/>
                    <a:p>
                      <a:pPr algn="ctr"/>
                      <a:r>
                        <a:rPr kumimoji="1" lang="ja-JP" altLang="en-US" sz="1600" b="1" dirty="0">
                          <a:latin typeface="+mn-ea"/>
                          <a:ea typeface="+mn-ea"/>
                        </a:rPr>
                        <a:t>手指</a:t>
                      </a:r>
                    </a:p>
                  </a:txBody>
                  <a:tcPr anchor="ctr">
                    <a:solidFill>
                      <a:schemeClr val="accent6">
                        <a:lumMod val="20000"/>
                        <a:lumOff val="80000"/>
                      </a:schemeClr>
                    </a:solidFill>
                  </a:tcPr>
                </a:tc>
                <a:tc>
                  <a:txBody>
                    <a:bodyPr/>
                    <a:lstStyle/>
                    <a:p>
                      <a:pPr algn="ctr"/>
                      <a:r>
                        <a:rPr kumimoji="1" lang="ja-JP" altLang="en-US" sz="1600" b="1" dirty="0">
                          <a:latin typeface="+mn-ea"/>
                          <a:ea typeface="+mn-ea"/>
                        </a:rPr>
                        <a:t>注意点</a:t>
                      </a:r>
                    </a:p>
                  </a:txBody>
                  <a:tcPr anchor="ctr">
                    <a:solidFill>
                      <a:schemeClr val="accent6">
                        <a:lumMod val="20000"/>
                        <a:lumOff val="80000"/>
                      </a:schemeClr>
                    </a:solidFill>
                  </a:tcPr>
                </a:tc>
                <a:extLst>
                  <a:ext uri="{0D108BD9-81ED-4DB2-BD59-A6C34878D82A}">
                    <a16:rowId xmlns:a16="http://schemas.microsoft.com/office/drawing/2014/main" val="529470489"/>
                  </a:ext>
                </a:extLst>
              </a:tr>
              <a:tr h="681423">
                <a:tc>
                  <a:txBody>
                    <a:bodyPr/>
                    <a:lstStyle/>
                    <a:p>
                      <a:pPr algn="ctr"/>
                      <a:r>
                        <a:rPr kumimoji="1" lang="ja-JP" altLang="en-US" sz="1600" b="1" dirty="0">
                          <a:latin typeface="+mn-ea"/>
                          <a:ea typeface="+mn-ea"/>
                        </a:rPr>
                        <a:t>石鹸と流水</a:t>
                      </a:r>
                    </a:p>
                  </a:txBody>
                  <a:tcPr anchor="ctr">
                    <a:solidFill>
                      <a:schemeClr val="accent6">
                        <a:lumMod val="20000"/>
                        <a:lumOff val="80000"/>
                      </a:schemeClr>
                    </a:solidFill>
                  </a:tcPr>
                </a:tc>
                <a:tc>
                  <a:txBody>
                    <a:bodyPr/>
                    <a:lstStyle/>
                    <a:p>
                      <a:pPr algn="ctr"/>
                      <a:r>
                        <a:rPr kumimoji="1" lang="ja-JP" altLang="en-US" sz="1600" dirty="0">
                          <a:latin typeface="+mn-ea"/>
                          <a:ea typeface="+mn-ea"/>
                        </a:rPr>
                        <a:t>○</a:t>
                      </a:r>
                    </a:p>
                  </a:txBody>
                  <a:tcPr anchor="ctr"/>
                </a:tc>
                <a:tc>
                  <a:txBody>
                    <a:bodyPr/>
                    <a:lstStyle/>
                    <a:p>
                      <a:pPr algn="ctr"/>
                      <a:r>
                        <a:rPr kumimoji="1" lang="ja-JP" altLang="en-US" sz="1600" dirty="0">
                          <a:latin typeface="+mn-ea"/>
                          <a:ea typeface="+mn-ea"/>
                        </a:rPr>
                        <a:t>○</a:t>
                      </a:r>
                    </a:p>
                  </a:txBody>
                  <a:tcPr anchor="ctr"/>
                </a:tc>
                <a:tc>
                  <a:txBody>
                    <a:bodyPr/>
                    <a:lstStyle/>
                    <a:p>
                      <a:r>
                        <a:rPr kumimoji="1" lang="ja-JP" altLang="en-US" sz="1600" dirty="0">
                          <a:latin typeface="+mn-ea"/>
                          <a:ea typeface="+mn-ea"/>
                        </a:rPr>
                        <a:t>１０秒間で石鹸で洗って</a:t>
                      </a:r>
                      <a:endParaRPr kumimoji="1" lang="en-US" altLang="ja-JP" sz="1600" dirty="0">
                        <a:latin typeface="+mn-ea"/>
                        <a:ea typeface="+mn-ea"/>
                      </a:endParaRPr>
                    </a:p>
                    <a:p>
                      <a:r>
                        <a:rPr kumimoji="1" lang="ja-JP" altLang="en-US" sz="1600" dirty="0">
                          <a:latin typeface="+mn-ea"/>
                          <a:ea typeface="+mn-ea"/>
                        </a:rPr>
                        <a:t>１５秒間で流水で流す。</a:t>
                      </a:r>
                    </a:p>
                  </a:txBody>
                  <a:tcPr/>
                </a:tc>
                <a:extLst>
                  <a:ext uri="{0D108BD9-81ED-4DB2-BD59-A6C34878D82A}">
                    <a16:rowId xmlns:a16="http://schemas.microsoft.com/office/drawing/2014/main" val="2362378732"/>
                  </a:ext>
                </a:extLst>
              </a:tr>
              <a:tr h="681423">
                <a:tc>
                  <a:txBody>
                    <a:bodyPr/>
                    <a:lstStyle/>
                    <a:p>
                      <a:pPr algn="ctr"/>
                      <a:r>
                        <a:rPr kumimoji="1" lang="ja-JP" altLang="en-US" sz="1600" b="1" dirty="0">
                          <a:latin typeface="+mn-ea"/>
                          <a:ea typeface="+mn-ea"/>
                        </a:rPr>
                        <a:t>熱湯</a:t>
                      </a:r>
                    </a:p>
                  </a:txBody>
                  <a:tcPr anchor="ctr">
                    <a:solidFill>
                      <a:schemeClr val="accent6">
                        <a:lumMod val="20000"/>
                        <a:lumOff val="80000"/>
                      </a:schemeClr>
                    </a:solidFill>
                  </a:tcPr>
                </a:tc>
                <a:tc>
                  <a:txBody>
                    <a:bodyPr/>
                    <a:lstStyle/>
                    <a:p>
                      <a:pPr algn="ctr"/>
                      <a:r>
                        <a:rPr kumimoji="1" lang="ja-JP" altLang="en-US" sz="1600" dirty="0">
                          <a:latin typeface="+mn-ea"/>
                          <a:ea typeface="+mn-ea"/>
                        </a:rPr>
                        <a:t>○</a:t>
                      </a:r>
                    </a:p>
                  </a:txBody>
                  <a:tcPr anchor="ctr"/>
                </a:tc>
                <a:tc>
                  <a:txBody>
                    <a:bodyPr/>
                    <a:lstStyle/>
                    <a:p>
                      <a:pPr algn="ctr"/>
                      <a:r>
                        <a:rPr kumimoji="1" lang="en-US" altLang="ja-JP" sz="1600" dirty="0">
                          <a:latin typeface="+mn-ea"/>
                          <a:ea typeface="+mn-ea"/>
                        </a:rPr>
                        <a:t>×</a:t>
                      </a:r>
                      <a:endParaRPr kumimoji="1" lang="ja-JP" altLang="en-US" sz="1600" dirty="0">
                        <a:latin typeface="+mn-ea"/>
                        <a:ea typeface="+mn-ea"/>
                      </a:endParaRPr>
                    </a:p>
                  </a:txBody>
                  <a:tcPr anchor="ctr"/>
                </a:tc>
                <a:tc>
                  <a:txBody>
                    <a:bodyPr/>
                    <a:lstStyle/>
                    <a:p>
                      <a:r>
                        <a:rPr kumimoji="1" lang="ja-JP" altLang="en-US" sz="1600" b="0" i="0" kern="1200" dirty="0">
                          <a:solidFill>
                            <a:schemeClr val="tx1"/>
                          </a:solidFill>
                          <a:effectLst/>
                          <a:latin typeface="+mn-ea"/>
                          <a:ea typeface="+mn-ea"/>
                          <a:cs typeface="+mn-cs"/>
                        </a:rPr>
                        <a:t>８０℃の熱水に１０分間</a:t>
                      </a:r>
                      <a:endParaRPr kumimoji="1" lang="ja-JP" altLang="en-US" sz="1600" dirty="0">
                        <a:latin typeface="+mn-ea"/>
                        <a:ea typeface="+mn-ea"/>
                      </a:endParaRPr>
                    </a:p>
                  </a:txBody>
                  <a:tcPr anchor="ctr"/>
                </a:tc>
                <a:extLst>
                  <a:ext uri="{0D108BD9-81ED-4DB2-BD59-A6C34878D82A}">
                    <a16:rowId xmlns:a16="http://schemas.microsoft.com/office/drawing/2014/main" val="3014300339"/>
                  </a:ext>
                </a:extLst>
              </a:tr>
              <a:tr h="681423">
                <a:tc>
                  <a:txBody>
                    <a:bodyPr/>
                    <a:lstStyle/>
                    <a:p>
                      <a:pPr algn="ctr"/>
                      <a:r>
                        <a:rPr kumimoji="1" lang="ja-JP" altLang="en-US" sz="1600" b="1" dirty="0">
                          <a:latin typeface="+mn-ea"/>
                          <a:ea typeface="+mn-ea"/>
                        </a:rPr>
                        <a:t>アルコール</a:t>
                      </a:r>
                    </a:p>
                  </a:txBody>
                  <a:tcPr anchor="ctr">
                    <a:solidFill>
                      <a:schemeClr val="accent6">
                        <a:lumMod val="20000"/>
                        <a:lumOff val="80000"/>
                      </a:schemeClr>
                    </a:solidFill>
                  </a:tcPr>
                </a:tc>
                <a:tc>
                  <a:txBody>
                    <a:bodyPr/>
                    <a:lstStyle/>
                    <a:p>
                      <a:pPr algn="ctr"/>
                      <a:r>
                        <a:rPr kumimoji="1" lang="ja-JP" altLang="en-US" sz="1600" dirty="0">
                          <a:latin typeface="+mn-ea"/>
                          <a:ea typeface="+mn-ea"/>
                        </a:rPr>
                        <a:t>○</a:t>
                      </a:r>
                    </a:p>
                  </a:txBody>
                  <a:tcPr anchor="ctr"/>
                </a:tc>
                <a:tc>
                  <a:txBody>
                    <a:bodyPr/>
                    <a:lstStyle/>
                    <a:p>
                      <a:pPr algn="ctr"/>
                      <a:r>
                        <a:rPr kumimoji="1" lang="ja-JP" altLang="en-US" sz="1600" dirty="0">
                          <a:latin typeface="+mn-ea"/>
                          <a:ea typeface="+mn-ea"/>
                        </a:rPr>
                        <a:t>○</a:t>
                      </a:r>
                    </a:p>
                  </a:txBody>
                  <a:tcPr anchor="ctr"/>
                </a:tc>
                <a:tc>
                  <a:txBody>
                    <a:bodyPr/>
                    <a:lstStyle/>
                    <a:p>
                      <a:r>
                        <a:rPr kumimoji="1" lang="ja-JP" altLang="en-US" sz="1600" dirty="0">
                          <a:latin typeface="+mn-ea"/>
                          <a:ea typeface="+mn-ea"/>
                        </a:rPr>
                        <a:t>できれば７０％以上</a:t>
                      </a:r>
                      <a:endParaRPr kumimoji="1" lang="en-US" altLang="ja-JP" sz="1600" dirty="0">
                        <a:latin typeface="+mn-ea"/>
                        <a:ea typeface="+mn-ea"/>
                      </a:endParaRPr>
                    </a:p>
                    <a:p>
                      <a:r>
                        <a:rPr kumimoji="1" lang="ja-JP" altLang="en-US" sz="1600" dirty="0">
                          <a:latin typeface="+mn-ea"/>
                          <a:ea typeface="+mn-ea"/>
                        </a:rPr>
                        <a:t>少なくとも６０％以上</a:t>
                      </a:r>
                    </a:p>
                  </a:txBody>
                  <a:tcPr/>
                </a:tc>
                <a:extLst>
                  <a:ext uri="{0D108BD9-81ED-4DB2-BD59-A6C34878D82A}">
                    <a16:rowId xmlns:a16="http://schemas.microsoft.com/office/drawing/2014/main" val="1967083051"/>
                  </a:ext>
                </a:extLst>
              </a:tr>
              <a:tr h="681423">
                <a:tc>
                  <a:txBody>
                    <a:bodyPr/>
                    <a:lstStyle/>
                    <a:p>
                      <a:pPr algn="ctr"/>
                      <a:r>
                        <a:rPr kumimoji="1" lang="ja-JP" altLang="en-US" sz="1600" b="1" dirty="0">
                          <a:latin typeface="+mn-ea"/>
                          <a:ea typeface="+mn-ea"/>
                        </a:rPr>
                        <a:t>界面活性剤（洗剤）</a:t>
                      </a:r>
                    </a:p>
                  </a:txBody>
                  <a:tcPr anchor="ctr">
                    <a:solidFill>
                      <a:schemeClr val="accent6">
                        <a:lumMod val="20000"/>
                        <a:lumOff val="80000"/>
                      </a:schemeClr>
                    </a:solidFill>
                  </a:tcPr>
                </a:tc>
                <a:tc>
                  <a:txBody>
                    <a:bodyPr/>
                    <a:lstStyle/>
                    <a:p>
                      <a:pPr algn="ctr"/>
                      <a:r>
                        <a:rPr kumimoji="1" lang="ja-JP" altLang="en-US" sz="1600" dirty="0">
                          <a:latin typeface="+mn-ea"/>
                          <a:ea typeface="+mn-ea"/>
                        </a:rPr>
                        <a:t>○</a:t>
                      </a:r>
                    </a:p>
                  </a:txBody>
                  <a:tcPr anchor="ctr"/>
                </a:tc>
                <a:tc>
                  <a:txBody>
                    <a:bodyPr/>
                    <a:lstStyle/>
                    <a:p>
                      <a:pPr algn="ctr"/>
                      <a:r>
                        <a:rPr kumimoji="1" lang="ja-JP" altLang="en-US" sz="1600" dirty="0">
                          <a:latin typeface="+mn-ea"/>
                          <a:ea typeface="+mn-ea"/>
                        </a:rPr>
                        <a:t>不明</a:t>
                      </a:r>
                    </a:p>
                  </a:txBody>
                  <a:tcPr anchor="ctr"/>
                </a:tc>
                <a:tc>
                  <a:txBody>
                    <a:bodyPr/>
                    <a:lstStyle/>
                    <a:p>
                      <a:r>
                        <a:rPr kumimoji="1" lang="ja-JP" altLang="en-US" sz="1600" dirty="0">
                          <a:latin typeface="+mn-ea"/>
                          <a:ea typeface="+mn-ea"/>
                        </a:rPr>
                        <a:t>家庭用洗剤を</a:t>
                      </a:r>
                      <a:r>
                        <a:rPr kumimoji="1" lang="en-US" altLang="ja-JP" sz="1600" dirty="0">
                          <a:latin typeface="+mn-ea"/>
                          <a:ea typeface="+mn-ea"/>
                        </a:rPr>
                        <a:t>200</a:t>
                      </a:r>
                      <a:r>
                        <a:rPr kumimoji="1" lang="ja-JP" altLang="en-US" sz="1600" dirty="0">
                          <a:latin typeface="+mn-ea"/>
                          <a:ea typeface="+mn-ea"/>
                        </a:rPr>
                        <a:t>倍に薄める</a:t>
                      </a:r>
                    </a:p>
                  </a:txBody>
                  <a:tcPr anchor="ctr"/>
                </a:tc>
                <a:extLst>
                  <a:ext uri="{0D108BD9-81ED-4DB2-BD59-A6C34878D82A}">
                    <a16:rowId xmlns:a16="http://schemas.microsoft.com/office/drawing/2014/main" val="99876472"/>
                  </a:ext>
                </a:extLst>
              </a:tr>
              <a:tr h="1128759">
                <a:tc>
                  <a:txBody>
                    <a:bodyPr/>
                    <a:lstStyle/>
                    <a:p>
                      <a:pPr algn="ctr"/>
                      <a:r>
                        <a:rPr kumimoji="1" lang="ja-JP" altLang="en-US" sz="1600" b="1" dirty="0">
                          <a:latin typeface="+mn-ea"/>
                          <a:ea typeface="+mn-ea"/>
                        </a:rPr>
                        <a:t>次亜塩素酸ナトリウム水溶液</a:t>
                      </a:r>
                    </a:p>
                  </a:txBody>
                  <a:tcPr anchor="ctr">
                    <a:solidFill>
                      <a:schemeClr val="accent6">
                        <a:lumMod val="20000"/>
                        <a:lumOff val="80000"/>
                      </a:schemeClr>
                    </a:solidFill>
                  </a:tcPr>
                </a:tc>
                <a:tc>
                  <a:txBody>
                    <a:bodyPr/>
                    <a:lstStyle/>
                    <a:p>
                      <a:pPr algn="ctr"/>
                      <a:r>
                        <a:rPr kumimoji="1" lang="ja-JP" altLang="en-US" sz="1600" dirty="0">
                          <a:latin typeface="+mn-ea"/>
                          <a:ea typeface="+mn-ea"/>
                        </a:rPr>
                        <a:t>○</a:t>
                      </a:r>
                    </a:p>
                  </a:txBody>
                  <a:tcPr anchor="ctr"/>
                </a:tc>
                <a:tc>
                  <a:txBody>
                    <a:bodyPr/>
                    <a:lstStyle/>
                    <a:p>
                      <a:pPr algn="ctr"/>
                      <a:r>
                        <a:rPr kumimoji="1" lang="en-US" altLang="ja-JP" sz="1600" dirty="0">
                          <a:latin typeface="+mn-ea"/>
                          <a:ea typeface="+mn-ea"/>
                        </a:rPr>
                        <a:t>×</a:t>
                      </a:r>
                      <a:endParaRPr kumimoji="1" lang="ja-JP" altLang="en-US" sz="1600" dirty="0">
                        <a:latin typeface="+mn-ea"/>
                        <a:ea typeface="+mn-ea"/>
                      </a:endParaRPr>
                    </a:p>
                  </a:txBody>
                  <a:tcPr anchor="ctr"/>
                </a:tc>
                <a:tc>
                  <a:txBody>
                    <a:bodyPr/>
                    <a:lstStyle/>
                    <a:p>
                      <a:r>
                        <a:rPr kumimoji="1" lang="en-US" altLang="ja-JP" sz="1600" b="0" i="0" kern="1200" dirty="0">
                          <a:solidFill>
                            <a:schemeClr val="tx1"/>
                          </a:solidFill>
                          <a:effectLst/>
                          <a:latin typeface="+mn-ea"/>
                          <a:ea typeface="+mn-ea"/>
                          <a:cs typeface="+mn-cs"/>
                        </a:rPr>
                        <a:t>600ppm</a:t>
                      </a:r>
                      <a:r>
                        <a:rPr kumimoji="1" lang="ja-JP" altLang="en-US" sz="1600" b="0" i="0" kern="1200" dirty="0">
                          <a:solidFill>
                            <a:schemeClr val="tx1"/>
                          </a:solidFill>
                          <a:effectLst/>
                          <a:latin typeface="+mn-ea"/>
                          <a:ea typeface="+mn-ea"/>
                          <a:cs typeface="+mn-cs"/>
                        </a:rPr>
                        <a:t>程度に薄めて使う</a:t>
                      </a:r>
                      <a:endParaRPr kumimoji="1" lang="en-US" altLang="ja-JP" sz="1600" b="0" i="0" kern="1200" dirty="0">
                        <a:solidFill>
                          <a:schemeClr val="tx1"/>
                        </a:solidFill>
                        <a:effectLst/>
                        <a:latin typeface="+mn-ea"/>
                        <a:ea typeface="+mn-ea"/>
                        <a:cs typeface="+mn-cs"/>
                      </a:endParaRPr>
                    </a:p>
                    <a:p>
                      <a:r>
                        <a:rPr kumimoji="1" lang="ja-JP" altLang="en-US" sz="1600" dirty="0">
                          <a:latin typeface="+mn-ea"/>
                          <a:ea typeface="+mn-ea"/>
                        </a:rPr>
                        <a:t>紫外線（日光）で不活化</a:t>
                      </a:r>
                      <a:endParaRPr kumimoji="1" lang="en-US" altLang="ja-JP" sz="1600" dirty="0">
                        <a:latin typeface="+mn-ea"/>
                        <a:ea typeface="+mn-ea"/>
                      </a:endParaRPr>
                    </a:p>
                    <a:p>
                      <a:r>
                        <a:rPr kumimoji="1" lang="ja-JP" altLang="en-US" sz="1600" dirty="0">
                          <a:latin typeface="+mn-ea"/>
                          <a:ea typeface="+mn-ea"/>
                        </a:rPr>
                        <a:t>紙に付着すると不活化</a:t>
                      </a:r>
                      <a:endParaRPr kumimoji="1" lang="en-US" altLang="ja-JP" sz="1600" dirty="0">
                        <a:latin typeface="+mn-ea"/>
                        <a:ea typeface="+mn-ea"/>
                      </a:endParaRPr>
                    </a:p>
                    <a:p>
                      <a:r>
                        <a:rPr kumimoji="1" lang="ja-JP" altLang="en-US" sz="1600" dirty="0">
                          <a:latin typeface="+mn-ea"/>
                          <a:ea typeface="+mn-ea"/>
                        </a:rPr>
                        <a:t>酸性のものと混ぜると危険</a:t>
                      </a:r>
                    </a:p>
                  </a:txBody>
                  <a:tcPr/>
                </a:tc>
                <a:extLst>
                  <a:ext uri="{0D108BD9-81ED-4DB2-BD59-A6C34878D82A}">
                    <a16:rowId xmlns:a16="http://schemas.microsoft.com/office/drawing/2014/main" val="4227023156"/>
                  </a:ext>
                </a:extLst>
              </a:tr>
              <a:tr h="1128759">
                <a:tc>
                  <a:txBody>
                    <a:bodyPr/>
                    <a:lstStyle/>
                    <a:p>
                      <a:pPr algn="ctr"/>
                      <a:r>
                        <a:rPr kumimoji="1" lang="ja-JP" altLang="en-US" sz="1600" b="1" dirty="0">
                          <a:latin typeface="+mn-ea"/>
                          <a:ea typeface="+mn-ea"/>
                        </a:rPr>
                        <a:t>次亜塩素酸水</a:t>
                      </a:r>
                    </a:p>
                  </a:txBody>
                  <a:tcPr anchor="ctr">
                    <a:solidFill>
                      <a:schemeClr val="accent6">
                        <a:lumMod val="20000"/>
                        <a:lumOff val="80000"/>
                      </a:schemeClr>
                    </a:solidFill>
                  </a:tcPr>
                </a:tc>
                <a:tc>
                  <a:txBody>
                    <a:bodyPr/>
                    <a:lstStyle/>
                    <a:p>
                      <a:pPr algn="ctr"/>
                      <a:r>
                        <a:rPr kumimoji="1" lang="ja-JP" altLang="en-US" sz="1600" dirty="0">
                          <a:latin typeface="+mn-ea"/>
                          <a:ea typeface="+mn-ea"/>
                        </a:rPr>
                        <a:t>○</a:t>
                      </a:r>
                    </a:p>
                  </a:txBody>
                  <a:tcPr anchor="ctr"/>
                </a:tc>
                <a:tc>
                  <a:txBody>
                    <a:bodyPr/>
                    <a:lstStyle/>
                    <a:p>
                      <a:pPr algn="ctr"/>
                      <a:r>
                        <a:rPr kumimoji="1" lang="ja-JP" altLang="en-US" sz="1600" dirty="0">
                          <a:latin typeface="+mn-ea"/>
                          <a:ea typeface="+mn-ea"/>
                        </a:rPr>
                        <a:t>不明</a:t>
                      </a:r>
                    </a:p>
                  </a:txBody>
                  <a:tcPr anchor="ctr"/>
                </a:tc>
                <a:tc>
                  <a:txBody>
                    <a:bodyPr/>
                    <a:lstStyle/>
                    <a:p>
                      <a:r>
                        <a:rPr kumimoji="1" lang="zh-TW" altLang="en-US" sz="1600" b="0" i="0" kern="1200" dirty="0">
                          <a:solidFill>
                            <a:schemeClr val="tx1"/>
                          </a:solidFill>
                          <a:effectLst/>
                          <a:latin typeface="+mn-ea"/>
                          <a:ea typeface="+mn-ea"/>
                          <a:cs typeface="+mn-cs"/>
                        </a:rPr>
                        <a:t>有効塩素濃度</a:t>
                      </a:r>
                      <a:r>
                        <a:rPr kumimoji="1" lang="en-US" altLang="zh-TW" sz="1600" b="0" i="0" kern="1200" dirty="0">
                          <a:solidFill>
                            <a:schemeClr val="tx1"/>
                          </a:solidFill>
                          <a:effectLst/>
                          <a:latin typeface="+mn-ea"/>
                          <a:ea typeface="+mn-ea"/>
                          <a:cs typeface="+mn-cs"/>
                        </a:rPr>
                        <a:t>80ppm</a:t>
                      </a:r>
                      <a:r>
                        <a:rPr kumimoji="1" lang="zh-TW" altLang="en-US" sz="1600" b="0" i="0" kern="1200" dirty="0">
                          <a:solidFill>
                            <a:schemeClr val="tx1"/>
                          </a:solidFill>
                          <a:effectLst/>
                          <a:latin typeface="+mn-ea"/>
                          <a:ea typeface="+mn-ea"/>
                          <a:cs typeface="+mn-cs"/>
                        </a:rPr>
                        <a:t>以上</a:t>
                      </a:r>
                      <a:endParaRPr kumimoji="1" lang="en-US" altLang="zh-TW" sz="1600" b="0" i="0" kern="1200" dirty="0">
                        <a:solidFill>
                          <a:schemeClr val="tx1"/>
                        </a:solidFill>
                        <a:effectLst/>
                        <a:latin typeface="+mn-ea"/>
                        <a:ea typeface="+mn-ea"/>
                        <a:cs typeface="+mn-cs"/>
                      </a:endParaRPr>
                    </a:p>
                    <a:p>
                      <a:r>
                        <a:rPr kumimoji="1" lang="en-US" altLang="ja-JP" sz="1600" dirty="0">
                          <a:latin typeface="+mn-ea"/>
                          <a:ea typeface="+mn-ea"/>
                        </a:rPr>
                        <a:t>20</a:t>
                      </a:r>
                      <a:r>
                        <a:rPr kumimoji="1" lang="ja-JP" altLang="en-US" sz="1600" dirty="0">
                          <a:latin typeface="+mn-ea"/>
                          <a:ea typeface="+mn-ea"/>
                        </a:rPr>
                        <a:t>秒間浸した後にふき取る</a:t>
                      </a:r>
                      <a:endParaRPr kumimoji="1" lang="en-US" altLang="ja-JP" sz="1600" dirty="0">
                        <a:latin typeface="+mn-ea"/>
                        <a:ea typeface="+mn-ea"/>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1" lang="ja-JP" altLang="en-US" sz="1600" dirty="0">
                          <a:latin typeface="+mn-ea"/>
                          <a:ea typeface="+mn-ea"/>
                        </a:rPr>
                        <a:t>酸性のものと混ぜると危険</a:t>
                      </a:r>
                      <a:endParaRPr kumimoji="1" lang="en-US" altLang="ja-JP" sz="1600" dirty="0">
                        <a:latin typeface="+mn-ea"/>
                        <a:ea typeface="+mn-ea"/>
                      </a:endParaRPr>
                    </a:p>
                    <a:p>
                      <a:pPr marL="0" marR="0" lvl="0" indent="0" algn="l" defTabSz="844083" rtl="0" eaLnBrk="1" fontAlgn="auto" latinLnBrk="0" hangingPunct="1">
                        <a:lnSpc>
                          <a:spcPct val="100000"/>
                        </a:lnSpc>
                        <a:spcBef>
                          <a:spcPts val="0"/>
                        </a:spcBef>
                        <a:spcAft>
                          <a:spcPts val="0"/>
                        </a:spcAft>
                        <a:buClrTx/>
                        <a:buSzTx/>
                        <a:buFontTx/>
                        <a:buNone/>
                        <a:tabLst/>
                        <a:defRPr/>
                      </a:pPr>
                      <a:r>
                        <a:rPr kumimoji="1" lang="ja-JP" altLang="en-US" sz="1600" dirty="0">
                          <a:latin typeface="+mn-ea"/>
                          <a:ea typeface="+mn-ea"/>
                        </a:rPr>
                        <a:t>紫外線（日光）で不活化</a:t>
                      </a:r>
                    </a:p>
                  </a:txBody>
                  <a:tcPr/>
                </a:tc>
                <a:extLst>
                  <a:ext uri="{0D108BD9-81ED-4DB2-BD59-A6C34878D82A}">
                    <a16:rowId xmlns:a16="http://schemas.microsoft.com/office/drawing/2014/main" val="2687199409"/>
                  </a:ext>
                </a:extLst>
              </a:tr>
            </a:tbl>
          </a:graphicData>
        </a:graphic>
      </p:graphicFrame>
    </p:spTree>
    <p:extLst>
      <p:ext uri="{BB962C8B-B14F-4D97-AF65-F5344CB8AC3E}">
        <p14:creationId xmlns:p14="http://schemas.microsoft.com/office/powerpoint/2010/main" val="1717481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6DF92774-C92B-4B30-8BDF-D88B2BE915FB}"/>
              </a:ext>
            </a:extLst>
          </p:cNvPr>
          <p:cNvSpPr/>
          <p:nvPr/>
        </p:nvSpPr>
        <p:spPr>
          <a:xfrm>
            <a:off x="4816995" y="926649"/>
            <a:ext cx="4147108" cy="532479"/>
          </a:xfrm>
          <a:prstGeom prst="rect">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 name="正方形/長方形 14">
            <a:extLst>
              <a:ext uri="{FF2B5EF4-FFF2-40B4-BE49-F238E27FC236}">
                <a16:creationId xmlns:a16="http://schemas.microsoft.com/office/drawing/2014/main" id="{FEB8F1CB-7C96-4B25-95EA-4676FBCEDA66}"/>
              </a:ext>
            </a:extLst>
          </p:cNvPr>
          <p:cNvSpPr/>
          <p:nvPr/>
        </p:nvSpPr>
        <p:spPr>
          <a:xfrm>
            <a:off x="175220" y="943689"/>
            <a:ext cx="4151786" cy="505193"/>
          </a:xfrm>
          <a:prstGeom prst="rect">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5" name="図 4">
            <a:extLst>
              <a:ext uri="{FF2B5EF4-FFF2-40B4-BE49-F238E27FC236}">
                <a16:creationId xmlns:a16="http://schemas.microsoft.com/office/drawing/2014/main" id="{F44BAE4D-BD9E-4369-8A6A-50BB612C69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21" y="1540926"/>
            <a:ext cx="4151787" cy="4148667"/>
          </a:xfrm>
          <a:prstGeom prst="rect">
            <a:avLst/>
          </a:prstGeom>
        </p:spPr>
      </p:pic>
      <p:pic>
        <p:nvPicPr>
          <p:cNvPr id="7" name="図 6">
            <a:extLst>
              <a:ext uri="{FF2B5EF4-FFF2-40B4-BE49-F238E27FC236}">
                <a16:creationId xmlns:a16="http://schemas.microsoft.com/office/drawing/2014/main" id="{738F7A84-DD4E-4A9A-81A4-B37C466D72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994" y="1540926"/>
            <a:ext cx="4147108" cy="4148667"/>
          </a:xfrm>
          <a:prstGeom prst="rect">
            <a:avLst/>
          </a:prstGeom>
        </p:spPr>
      </p:pic>
      <p:sp>
        <p:nvSpPr>
          <p:cNvPr id="8" name="テキスト ボックス 7">
            <a:extLst>
              <a:ext uri="{FF2B5EF4-FFF2-40B4-BE49-F238E27FC236}">
                <a16:creationId xmlns:a16="http://schemas.microsoft.com/office/drawing/2014/main" id="{448B7B0F-C44C-484A-BB9A-5EAB9AF206A0}"/>
              </a:ext>
            </a:extLst>
          </p:cNvPr>
          <p:cNvSpPr txBox="1"/>
          <p:nvPr/>
        </p:nvSpPr>
        <p:spPr>
          <a:xfrm>
            <a:off x="6028773" y="964458"/>
            <a:ext cx="1723549"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游ゴシック" panose="020B0400000000000000" pitchFamily="50" charset="-128"/>
                <a:cs typeface="+mn-cs"/>
              </a:rPr>
              <a:t>正しい保管</a:t>
            </a:r>
          </a:p>
        </p:txBody>
      </p:sp>
      <p:sp>
        <p:nvSpPr>
          <p:cNvPr id="10" name="テキスト ボックス 9">
            <a:extLst>
              <a:ext uri="{FF2B5EF4-FFF2-40B4-BE49-F238E27FC236}">
                <a16:creationId xmlns:a16="http://schemas.microsoft.com/office/drawing/2014/main" id="{9E6B6C2D-15B8-42F3-95E6-5033F823E0E7}"/>
              </a:ext>
            </a:extLst>
          </p:cNvPr>
          <p:cNvSpPr txBox="1"/>
          <p:nvPr/>
        </p:nvSpPr>
        <p:spPr>
          <a:xfrm>
            <a:off x="1409225" y="962055"/>
            <a:ext cx="1723549"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游ゴシック" panose="020B0400000000000000" pitchFamily="50" charset="-128"/>
                <a:cs typeface="+mn-cs"/>
              </a:rPr>
              <a:t>誤った保管</a:t>
            </a:r>
          </a:p>
        </p:txBody>
      </p:sp>
      <p:sp>
        <p:nvSpPr>
          <p:cNvPr id="12" name="テキスト ボックス 11">
            <a:extLst>
              <a:ext uri="{FF2B5EF4-FFF2-40B4-BE49-F238E27FC236}">
                <a16:creationId xmlns:a16="http://schemas.microsoft.com/office/drawing/2014/main" id="{71D9484D-1898-4AB8-BCA1-A70FBE740D78}"/>
              </a:ext>
            </a:extLst>
          </p:cNvPr>
          <p:cNvSpPr txBox="1"/>
          <p:nvPr/>
        </p:nvSpPr>
        <p:spPr>
          <a:xfrm>
            <a:off x="4797108" y="5833991"/>
            <a:ext cx="4339650"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黒いビニール袋を使って遮光している。</a:t>
            </a:r>
            <a:endParaRPr kumimoji="1" lang="en-US" altLang="ja-JP"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紫外線が入らず、不活化しにくい。</a:t>
            </a:r>
          </a:p>
        </p:txBody>
      </p:sp>
      <p:sp>
        <p:nvSpPr>
          <p:cNvPr id="14" name="テキスト ボックス 13">
            <a:extLst>
              <a:ext uri="{FF2B5EF4-FFF2-40B4-BE49-F238E27FC236}">
                <a16:creationId xmlns:a16="http://schemas.microsoft.com/office/drawing/2014/main" id="{0A0AEF64-44A4-43C6-A46B-8EDF906B81C6}"/>
              </a:ext>
            </a:extLst>
          </p:cNvPr>
          <p:cNvSpPr txBox="1"/>
          <p:nvPr/>
        </p:nvSpPr>
        <p:spPr>
          <a:xfrm>
            <a:off x="195107" y="5823460"/>
            <a:ext cx="4151787"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透明なボトルに保管して、自然光が当たっているため、時間とともに不活化してしまう。</a:t>
            </a:r>
          </a:p>
        </p:txBody>
      </p:sp>
      <p:sp>
        <p:nvSpPr>
          <p:cNvPr id="18" name="テキスト ボックス 17">
            <a:extLst>
              <a:ext uri="{FF2B5EF4-FFF2-40B4-BE49-F238E27FC236}">
                <a16:creationId xmlns:a16="http://schemas.microsoft.com/office/drawing/2014/main" id="{19420B2B-00AB-4DBC-A9D0-021A165FC53E}"/>
              </a:ext>
            </a:extLst>
          </p:cNvPr>
          <p:cNvSpPr txBox="1"/>
          <p:nvPr/>
        </p:nvSpPr>
        <p:spPr>
          <a:xfrm>
            <a:off x="1248013" y="250922"/>
            <a:ext cx="664797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次亜塩素酸ナトリウム水溶液の保管方法</a:t>
            </a:r>
          </a:p>
        </p:txBody>
      </p:sp>
    </p:spTree>
    <p:extLst>
      <p:ext uri="{BB962C8B-B14F-4D97-AF65-F5344CB8AC3E}">
        <p14:creationId xmlns:p14="http://schemas.microsoft.com/office/powerpoint/2010/main" val="806795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p:cNvSpPr txBox="1">
            <a:spLocks/>
          </p:cNvSpPr>
          <p:nvPr/>
        </p:nvSpPr>
        <p:spPr>
          <a:xfrm>
            <a:off x="215007" y="1033466"/>
            <a:ext cx="8928993" cy="51841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marR="0" lvl="0" indent="0" algn="l" defTabSz="914400" rtl="0" eaLnBrk="1" fontAlgn="auto" latinLnBrk="0" hangingPunct="1">
              <a:lnSpc>
                <a:spcPts val="3200"/>
              </a:lnSpc>
              <a:spcBef>
                <a:spcPct val="20000"/>
              </a:spcBef>
              <a:spcAft>
                <a:spcPts val="0"/>
              </a:spcAft>
              <a:buClrTx/>
              <a:buSzTx/>
              <a:buFont typeface="Arial" pitchFamily="34" charset="0"/>
              <a:buNone/>
              <a:tabLst/>
              <a:defRPr/>
            </a:pPr>
            <a:r>
              <a:rPr kumimoji="1" lang="ja-JP" altLang="en-US" sz="2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１）可能な範囲の心がけでよしとする</a:t>
            </a:r>
            <a:endParaRPr kumimoji="1" lang="en-US" altLang="ja-JP" sz="28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endParaRPr>
          </a:p>
          <a:p>
            <a:pPr marL="457200" marR="0" lvl="1" indent="0" algn="l" defTabSz="914400" rtl="0" eaLnBrk="1" fontAlgn="auto" latinLnBrk="0" hangingPunct="1">
              <a:lnSpc>
                <a:spcPts val="3200"/>
              </a:lnSpc>
              <a:spcBef>
                <a:spcPct val="20000"/>
              </a:spcBef>
              <a:spcAft>
                <a:spcPts val="0"/>
              </a:spcAft>
              <a:buClrTx/>
              <a:buSzTx/>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様々な事情を総合的に判断しながら、感染管理の落としどころを検討</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ts val="3200"/>
              </a:lnSpc>
              <a:spcBef>
                <a:spcPts val="1800"/>
              </a:spcBef>
              <a:spcAft>
                <a:spcPts val="0"/>
              </a:spcAft>
              <a:buClrTx/>
              <a:buSzTx/>
              <a:buFont typeface="Arial" pitchFamily="34" charset="0"/>
              <a:buNone/>
              <a:tabLst/>
              <a:defRPr/>
            </a:pPr>
            <a:r>
              <a:rPr kumimoji="1" lang="ja-JP" altLang="en-US" sz="2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２）限られた資器材を効率よく活用する</a:t>
            </a:r>
          </a:p>
          <a:p>
            <a:pPr marL="457200" marR="0" lvl="1" indent="0" algn="l" defTabSz="914400" rtl="0" eaLnBrk="1" fontAlgn="auto" latinLnBrk="0" hangingPunct="1">
              <a:lnSpc>
                <a:spcPts val="3200"/>
              </a:lnSpc>
              <a:spcBef>
                <a:spcPct val="20000"/>
              </a:spcBef>
              <a:spcAft>
                <a:spcPts val="0"/>
              </a:spcAft>
              <a:buClrTx/>
              <a:buSzTx/>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感染管理に用いる資器材が家庭や施設の負担になることを理解</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ts val="3200"/>
              </a:lnSpc>
              <a:spcBef>
                <a:spcPts val="1800"/>
              </a:spcBef>
              <a:spcAft>
                <a:spcPts val="0"/>
              </a:spcAft>
              <a:buClrTx/>
              <a:buSzTx/>
              <a:buFont typeface="Arial" pitchFamily="34" charset="0"/>
              <a:buNone/>
              <a:tabLst/>
              <a:defRPr/>
            </a:pPr>
            <a:r>
              <a:rPr kumimoji="1" lang="ja-JP" altLang="en-US" sz="2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３）現場に挫折感や罪悪感を残さないこと</a:t>
            </a:r>
          </a:p>
          <a:p>
            <a:pPr marL="457200" marR="0" lvl="1" indent="0" algn="l" defTabSz="914400" rtl="0" eaLnBrk="1" fontAlgn="auto" latinLnBrk="0" hangingPunct="1">
              <a:lnSpc>
                <a:spcPts val="3200"/>
              </a:lnSpc>
              <a:spcBef>
                <a:spcPct val="20000"/>
              </a:spcBef>
              <a:spcAft>
                <a:spcPts val="0"/>
              </a:spcAft>
              <a:buClrTx/>
              <a:buSzTx/>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「継続して実施可能な感染管理」と「対策疲れに陥らない期間」を提案</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ts val="3200"/>
              </a:lnSpc>
              <a:spcBef>
                <a:spcPts val="1800"/>
              </a:spcBef>
              <a:spcAft>
                <a:spcPts val="0"/>
              </a:spcAft>
              <a:buClrTx/>
              <a:buSzTx/>
              <a:buFont typeface="Arial" pitchFamily="34" charset="0"/>
              <a:buNone/>
              <a:tabLst/>
              <a:defRPr/>
            </a:pPr>
            <a:r>
              <a:rPr kumimoji="1" lang="ja-JP" altLang="en-US" sz="2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４）一方的に指導せず参加型で形成する</a:t>
            </a:r>
          </a:p>
          <a:p>
            <a:pPr marL="457200" marR="0" lvl="1" indent="0" algn="l" defTabSz="914400" rtl="0" eaLnBrk="1" fontAlgn="auto" latinLnBrk="0" hangingPunct="1">
              <a:lnSpc>
                <a:spcPts val="3200"/>
              </a:lnSpc>
              <a:spcBef>
                <a:spcPct val="20000"/>
              </a:spcBef>
              <a:spcAft>
                <a:spcPts val="0"/>
              </a:spcAft>
              <a:buClrTx/>
              <a:buSzTx/>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素晴らしい多様性をもっている暮らしを壊すことがないよう注意</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ts val="3200"/>
              </a:lnSpc>
              <a:spcBef>
                <a:spcPts val="1800"/>
              </a:spcBef>
              <a:spcAft>
                <a:spcPts val="0"/>
              </a:spcAft>
              <a:buClrTx/>
              <a:buSzTx/>
              <a:buFont typeface="Arial" pitchFamily="34" charset="0"/>
              <a:buNone/>
              <a:tabLst/>
              <a:defRPr/>
            </a:pPr>
            <a:r>
              <a:rPr kumimoji="1" lang="ja-JP" altLang="en-US" sz="28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５）標準予防策の遵守は最低限実施する</a:t>
            </a:r>
          </a:p>
          <a:p>
            <a:pPr marL="457200" marR="0" lvl="1" indent="0" algn="l" defTabSz="914400" rtl="0" eaLnBrk="1" fontAlgn="auto" latinLnBrk="0" hangingPunct="1">
              <a:lnSpc>
                <a:spcPts val="3200"/>
              </a:lnSpc>
              <a:spcBef>
                <a:spcPct val="20000"/>
              </a:spcBef>
              <a:spcAft>
                <a:spcPts val="0"/>
              </a:spcAft>
              <a:buClrTx/>
              <a:buSzTx/>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rPr>
              <a:t>医療や介護の従事者は、手指衛生のほか、個人防護具を適切に使用</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endParaRPr>
          </a:p>
        </p:txBody>
      </p:sp>
      <p:sp>
        <p:nvSpPr>
          <p:cNvPr id="6" name="正方形/長方形 5"/>
          <p:cNvSpPr/>
          <p:nvPr/>
        </p:nvSpPr>
        <p:spPr>
          <a:xfrm>
            <a:off x="359025" y="1537522"/>
            <a:ext cx="6048671" cy="288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75"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11" name="正方形/長方形 10"/>
          <p:cNvSpPr/>
          <p:nvPr/>
        </p:nvSpPr>
        <p:spPr>
          <a:xfrm>
            <a:off x="359025" y="2646442"/>
            <a:ext cx="6048671" cy="288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75"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12" name="正方形/長方形 11"/>
          <p:cNvSpPr/>
          <p:nvPr/>
        </p:nvSpPr>
        <p:spPr>
          <a:xfrm>
            <a:off x="359025" y="3769770"/>
            <a:ext cx="6048671" cy="288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75"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9" name="正方形/長方形 8"/>
          <p:cNvSpPr/>
          <p:nvPr/>
        </p:nvSpPr>
        <p:spPr>
          <a:xfrm>
            <a:off x="359024" y="4878690"/>
            <a:ext cx="6048671" cy="288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75"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10" name="正方形/長方形 9">
            <a:extLst>
              <a:ext uri="{FF2B5EF4-FFF2-40B4-BE49-F238E27FC236}">
                <a16:creationId xmlns:a16="http://schemas.microsoft.com/office/drawing/2014/main" id="{7105FC92-98F3-464E-86CC-87C6DECD251D}"/>
              </a:ext>
            </a:extLst>
          </p:cNvPr>
          <p:cNvSpPr/>
          <p:nvPr/>
        </p:nvSpPr>
        <p:spPr>
          <a:xfrm>
            <a:off x="359024" y="5958810"/>
            <a:ext cx="6048671" cy="288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575"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13" name="タイトル 1">
            <a:extLst>
              <a:ext uri="{FF2B5EF4-FFF2-40B4-BE49-F238E27FC236}">
                <a16:creationId xmlns:a16="http://schemas.microsoft.com/office/drawing/2014/main" id="{53446581-7E31-42D7-8DE1-40138BC60F68}"/>
              </a:ext>
            </a:extLst>
          </p:cNvPr>
          <p:cNvSpPr txBox="1">
            <a:spLocks/>
          </p:cNvSpPr>
          <p:nvPr/>
        </p:nvSpPr>
        <p:spPr>
          <a:xfrm>
            <a:off x="0" y="0"/>
            <a:ext cx="9144001" cy="720000"/>
          </a:xfrm>
          <a:prstGeom prst="rect">
            <a:avLst/>
          </a:prstGeom>
          <a:solidFill>
            <a:schemeClr val="accent1">
              <a:lumMod val="50000"/>
            </a:schemeClr>
          </a:solidFill>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844083" rtl="0" eaLnBrk="1" fontAlgn="auto" latinLnBrk="0" hangingPunct="1">
              <a:lnSpc>
                <a:spcPct val="9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rPr>
              <a:t>高齢者施設における感染管理の考え方</a:t>
            </a:r>
            <a:endParaRPr kumimoji="1" lang="zh-TW" altLang="en-US" sz="32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endParaRPr>
          </a:p>
        </p:txBody>
      </p:sp>
    </p:spTree>
    <p:extLst>
      <p:ext uri="{BB962C8B-B14F-4D97-AF65-F5344CB8AC3E}">
        <p14:creationId xmlns:p14="http://schemas.microsoft.com/office/powerpoint/2010/main" val="2470767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タイトル 1">
            <a:extLst>
              <a:ext uri="{FF2B5EF4-FFF2-40B4-BE49-F238E27FC236}">
                <a16:creationId xmlns:a16="http://schemas.microsoft.com/office/drawing/2014/main" id="{A451C62C-EFCA-42D3-8694-CC549CF5D8E5}"/>
              </a:ext>
            </a:extLst>
          </p:cNvPr>
          <p:cNvSpPr txBox="1">
            <a:spLocks/>
          </p:cNvSpPr>
          <p:nvPr/>
        </p:nvSpPr>
        <p:spPr>
          <a:xfrm>
            <a:off x="0" y="0"/>
            <a:ext cx="9144001" cy="720000"/>
          </a:xfrm>
          <a:prstGeom prst="rect">
            <a:avLst/>
          </a:prstGeom>
          <a:solidFill>
            <a:schemeClr val="accent1">
              <a:lumMod val="50000"/>
            </a:schemeClr>
          </a:solidFill>
        </p:spPr>
        <p:txBody>
          <a:bodyPr vert="horz" lIns="84406" tIns="42203" rIns="84406" bIns="42203"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844083" rtl="0" eaLnBrk="1" fontAlgn="auto" latinLnBrk="0" hangingPunct="1">
              <a:lnSpc>
                <a:spcPct val="9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rPr>
              <a:t>高齢者施設における集団感染事例より</a:t>
            </a:r>
            <a:endParaRPr kumimoji="1" lang="zh-TW" altLang="en-US" sz="32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j-cs"/>
            </a:endParaRPr>
          </a:p>
        </p:txBody>
      </p:sp>
      <p:sp>
        <p:nvSpPr>
          <p:cNvPr id="34" name="コンテンツ プレースホルダー 2">
            <a:extLst>
              <a:ext uri="{FF2B5EF4-FFF2-40B4-BE49-F238E27FC236}">
                <a16:creationId xmlns:a16="http://schemas.microsoft.com/office/drawing/2014/main" id="{759D76DE-AEE5-4C7F-A42B-FF7254C489BA}"/>
              </a:ext>
            </a:extLst>
          </p:cNvPr>
          <p:cNvSpPr txBox="1">
            <a:spLocks/>
          </p:cNvSpPr>
          <p:nvPr/>
        </p:nvSpPr>
        <p:spPr>
          <a:xfrm>
            <a:off x="376710" y="877097"/>
            <a:ext cx="8390579" cy="5319558"/>
          </a:xfrm>
          <a:prstGeom prst="rect">
            <a:avLst/>
          </a:prstGeom>
        </p:spPr>
        <p:txBody>
          <a:bodyPr vert="horz" lIns="84406" tIns="42203" rIns="84406" bIns="42203"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発生状況</a:t>
            </a:r>
            <a:endPar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・ほとんどの事例が、無症候の職員が働いたことによる持ち込み。</a:t>
            </a: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・ただし、デイサービスでは持ち込まれた経路が同定できない。</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・デイ利用者に症状を認めても、日中独居では連れていかざるを得ない。</a:t>
            </a: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・症状を認めた職員が近隣診療所を受診しても検査してもらえない。</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2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発生原因</a:t>
            </a:r>
            <a:endPar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・感染した職員が入所者に食事介助することが高いリスクとなる。</a:t>
            </a: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・職員はマスクを着用できているが、適切に手指衛生ができていない。</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・締めきった環境で一緒に食事をするとテーブル単位で感染している。</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・症状を認めた職員に対する診断の遅れが感染拡大の原因となる。</a:t>
            </a: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24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再発予防策</a:t>
            </a:r>
            <a:endParaRPr kumimoji="1" lang="ja-JP" altLang="en-US" sz="20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12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・職員が発症したら</a:t>
            </a:r>
            <a:r>
              <a:rPr kumimoji="0"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PCR</a:t>
            </a:r>
            <a:r>
              <a:rPr kumimoji="0"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検査を実施している医療機関を受診させる。</a:t>
            </a:r>
            <a:endParaRPr kumimoji="0"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・少なくとも食事の時間は常時換気。テーブルにパーティション設置。</a:t>
            </a:r>
            <a:endParaRPr kumimoji="1" lang="en-US" altLang="ja-JP"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844083" rtl="0" eaLnBrk="1" fontAlgn="auto" latinLnBrk="0" hangingPunct="1">
              <a:lnSpc>
                <a:spcPct val="100000"/>
              </a:lnSpc>
              <a:spcBef>
                <a:spcPts val="6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・症状のあるデイ利用者が過ごせる日中の受け皿が必要（未解決）。</a:t>
            </a:r>
          </a:p>
        </p:txBody>
      </p:sp>
      <p:sp>
        <p:nvSpPr>
          <p:cNvPr id="35" name="正方形/長方形 34">
            <a:extLst>
              <a:ext uri="{FF2B5EF4-FFF2-40B4-BE49-F238E27FC236}">
                <a16:creationId xmlns:a16="http://schemas.microsoft.com/office/drawing/2014/main" id="{C1BA3D92-FC90-43E9-8459-08839FBD28F7}"/>
              </a:ext>
            </a:extLst>
          </p:cNvPr>
          <p:cNvSpPr/>
          <p:nvPr/>
        </p:nvSpPr>
        <p:spPr>
          <a:xfrm>
            <a:off x="376711" y="1275885"/>
            <a:ext cx="8390576" cy="360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3321"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6" name="正方形/長方形 5">
            <a:extLst>
              <a:ext uri="{FF2B5EF4-FFF2-40B4-BE49-F238E27FC236}">
                <a16:creationId xmlns:a16="http://schemas.microsoft.com/office/drawing/2014/main" id="{352FA480-13B3-4F27-8EA6-117569D02FB1}"/>
              </a:ext>
            </a:extLst>
          </p:cNvPr>
          <p:cNvSpPr/>
          <p:nvPr/>
        </p:nvSpPr>
        <p:spPr>
          <a:xfrm>
            <a:off x="376711" y="3317333"/>
            <a:ext cx="8390576" cy="360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3321"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
        <p:nvSpPr>
          <p:cNvPr id="2" name="正方形/長方形 1">
            <a:extLst>
              <a:ext uri="{FF2B5EF4-FFF2-40B4-BE49-F238E27FC236}">
                <a16:creationId xmlns:a16="http://schemas.microsoft.com/office/drawing/2014/main" id="{0D090A77-80B7-4B81-A00F-080BB4AD5B6F}"/>
              </a:ext>
            </a:extLst>
          </p:cNvPr>
          <p:cNvSpPr/>
          <p:nvPr/>
        </p:nvSpPr>
        <p:spPr>
          <a:xfrm>
            <a:off x="376708" y="5384862"/>
            <a:ext cx="8390576" cy="36000"/>
          </a:xfrm>
          <a:prstGeom prst="rect">
            <a:avLst/>
          </a:prstGeom>
          <a:gradFill flip="none" rotWithShape="1">
            <a:gsLst>
              <a:gs pos="0">
                <a:schemeClr val="tx2">
                  <a:lumMod val="50000"/>
                </a:schemeClr>
              </a:gs>
              <a:gs pos="100000">
                <a:schemeClr val="bg1"/>
              </a:gs>
              <a:gs pos="58000">
                <a:schemeClr val="tx2">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43321" rtl="0" eaLnBrk="1" fontAlgn="auto" latinLnBrk="0" hangingPunct="1">
              <a:lnSpc>
                <a:spcPct val="100000"/>
              </a:lnSpc>
              <a:spcBef>
                <a:spcPts val="0"/>
              </a:spcBef>
              <a:spcAft>
                <a:spcPts val="0"/>
              </a:spcAft>
              <a:buClrTx/>
              <a:buSzTx/>
              <a:buFontTx/>
              <a:buNone/>
              <a:tabLst/>
              <a:defRPr/>
            </a:pPr>
            <a:endParaRPr kumimoji="1" lang="ja-JP" altLang="en-US" sz="1662" b="0" i="0" u="none" strike="noStrike" kern="1200" cap="none" spc="0" normalizeH="0" baseline="0" noProof="0">
              <a:ln>
                <a:noFill/>
              </a:ln>
              <a:solidFill>
                <a:srgbClr val="FFFFFF"/>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932233647"/>
      </p:ext>
    </p:extLst>
  </p:cSld>
  <p:clrMapOvr>
    <a:masterClrMapping/>
  </p:clrMapOvr>
</p:sld>
</file>

<file path=ppt/theme/theme1.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101490</TotalTime>
  <Words>1373</Words>
  <Application>Microsoft Office PowerPoint</Application>
  <PresentationFormat>画面に合わせる (4:3)</PresentationFormat>
  <Paragraphs>148</Paragraphs>
  <Slides>14</Slides>
  <Notes>8</Notes>
  <HiddenSlides>0</HiddenSlides>
  <MMClips>6</MMClips>
  <ScaleCrop>false</ScaleCrop>
  <HeadingPairs>
    <vt:vector size="6" baseType="variant">
      <vt:variant>
        <vt:lpstr>使用されているフォント</vt:lpstr>
      </vt:variant>
      <vt:variant>
        <vt:i4>6</vt:i4>
      </vt:variant>
      <vt:variant>
        <vt:lpstr>テーマ</vt:lpstr>
      </vt:variant>
      <vt:variant>
        <vt:i4>4</vt:i4>
      </vt:variant>
      <vt:variant>
        <vt:lpstr>スライド タイトル</vt:lpstr>
      </vt:variant>
      <vt:variant>
        <vt:i4>14</vt:i4>
      </vt:variant>
    </vt:vector>
  </HeadingPairs>
  <TitlesOfParts>
    <vt:vector size="24" baseType="lpstr">
      <vt:lpstr>Helvetica Neue</vt:lpstr>
      <vt:lpstr>游ゴシック</vt:lpstr>
      <vt:lpstr>Arial</vt:lpstr>
      <vt:lpstr>Calibri</vt:lpstr>
      <vt:lpstr>Calibri Light</vt:lpstr>
      <vt:lpstr>Wingdings</vt:lpstr>
      <vt:lpstr>1_Office テーマ</vt:lpstr>
      <vt:lpstr>1_Office ​​テーマ</vt:lpstr>
      <vt:lpstr>2_Office ​​テーマ</vt:lpstr>
      <vt:lpstr>4_Office テーマ</vt:lpstr>
      <vt:lpstr>新型コロナウイルス感染対策の考え方</vt:lpstr>
      <vt:lpstr>新型コロナウイルス感染対策の基本</vt:lpstr>
      <vt:lpstr>PowerPoint プレゼンテーション</vt:lpstr>
      <vt:lpstr>PowerPoint プレゼンテーション</vt:lpstr>
      <vt:lpstr>PowerPoint プレゼンテーション</vt:lpstr>
      <vt:lpstr>COVID-19の地域流行を見据えた施設内感染対策</vt:lpstr>
      <vt:lpstr>COVID-19が疑われる入居者のケアの実際</vt:lpstr>
      <vt:lpstr>患者接触時のリスク評価と対応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沖縄県における新型コロナウイルス対策</dc:title>
  <dc:creator>高山義浩</dc:creator>
  <cp:lastModifiedBy>高山 義浩</cp:lastModifiedBy>
  <cp:revision>717</cp:revision>
  <dcterms:created xsi:type="dcterms:W3CDTF">2020-05-21T14:53:59Z</dcterms:created>
  <dcterms:modified xsi:type="dcterms:W3CDTF">2020-12-08T12:13:11Z</dcterms:modified>
</cp:coreProperties>
</file>